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1" r:id="rId6"/>
  </p:sldMasterIdLst>
  <p:notesMasterIdLst>
    <p:notesMasterId r:id="rId24"/>
  </p:notesMasterIdLst>
  <p:sldIdLst>
    <p:sldId id="256" r:id="rId7"/>
    <p:sldId id="287" r:id="rId8"/>
    <p:sldId id="288" r:id="rId9"/>
    <p:sldId id="276" r:id="rId10"/>
    <p:sldId id="301" r:id="rId11"/>
    <p:sldId id="302" r:id="rId12"/>
    <p:sldId id="303" r:id="rId13"/>
    <p:sldId id="289" r:id="rId14"/>
    <p:sldId id="290" r:id="rId15"/>
    <p:sldId id="305" r:id="rId16"/>
    <p:sldId id="300" r:id="rId17"/>
    <p:sldId id="306" r:id="rId18"/>
    <p:sldId id="307" r:id="rId19"/>
    <p:sldId id="308" r:id="rId20"/>
    <p:sldId id="309" r:id="rId21"/>
    <p:sldId id="310"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3" d="100"/>
          <a:sy n="93" d="100"/>
        </p:scale>
        <p:origin x="72"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7424B-53B8-4C41-A0D1-F5E65F957723}"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C14E3E-3FA7-4504-A6EC-7846A40B04B1}" type="slidenum">
              <a:rPr lang="en-US" smtClean="0"/>
              <a:t>‹#›</a:t>
            </a:fld>
            <a:endParaRPr lang="en-US"/>
          </a:p>
        </p:txBody>
      </p:sp>
    </p:spTree>
    <p:extLst>
      <p:ext uri="{BB962C8B-B14F-4D97-AF65-F5344CB8AC3E}">
        <p14:creationId xmlns:p14="http://schemas.microsoft.com/office/powerpoint/2010/main" val="200003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B2BEB-4E53-45CC-B6AB-FD9A0F3E998F}" type="slidenum">
              <a:rPr lang="en-US" smtClean="0"/>
              <a:t>7</a:t>
            </a:fld>
            <a:endParaRPr lang="en-US"/>
          </a:p>
        </p:txBody>
      </p:sp>
    </p:spTree>
    <p:extLst>
      <p:ext uri="{BB962C8B-B14F-4D97-AF65-F5344CB8AC3E}">
        <p14:creationId xmlns:p14="http://schemas.microsoft.com/office/powerpoint/2010/main" val="89872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642C870-B5FF-45B8-8C16-E6C55C8E825A}" type="datetime8">
              <a:rPr lang="en-US" smtClean="0"/>
              <a:t>3/14/2017 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3770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source technologies will serve as the building blocks for this ecosystem</a:t>
            </a:r>
          </a:p>
          <a:p>
            <a:r>
              <a:rPr lang="en-US" dirty="0"/>
              <a:t>Project “Bletchley” will remain open to all protocols, consensus algorithms, databases, and virtual machines</a:t>
            </a:r>
          </a:p>
          <a:p>
            <a:r>
              <a:rPr lang="en-US" dirty="0"/>
              <a:t>Project “Bletchley” is a modular framework, which allows users to select the combination of technologies that best fits their needs</a:t>
            </a:r>
          </a:p>
          <a:p>
            <a:endParaRPr lang="en-US" dirty="0"/>
          </a:p>
        </p:txBody>
      </p:sp>
      <p:sp>
        <p:nvSpPr>
          <p:cNvPr id="4" name="Slide Number Placeholder 3"/>
          <p:cNvSpPr>
            <a:spLocks noGrp="1"/>
          </p:cNvSpPr>
          <p:nvPr>
            <p:ph type="sldNum" sz="quarter" idx="10"/>
          </p:nvPr>
        </p:nvSpPr>
        <p:spPr/>
        <p:txBody>
          <a:bodyPr/>
          <a:lstStyle/>
          <a:p>
            <a:fld id="{C22B2BEB-4E53-45CC-B6AB-FD9A0F3E998F}" type="slidenum">
              <a:rPr lang="en-US" smtClean="0"/>
              <a:t>8</a:t>
            </a:fld>
            <a:endParaRPr lang="en-US"/>
          </a:p>
        </p:txBody>
      </p:sp>
    </p:spTree>
    <p:extLst>
      <p:ext uri="{BB962C8B-B14F-4D97-AF65-F5344CB8AC3E}">
        <p14:creationId xmlns:p14="http://schemas.microsoft.com/office/powerpoint/2010/main" val="405462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B2BEB-4E53-45CC-B6AB-FD9A0F3E998F}" type="slidenum">
              <a:rPr lang="en-US" smtClean="0"/>
              <a:t>10</a:t>
            </a:fld>
            <a:endParaRPr lang="en-US"/>
          </a:p>
        </p:txBody>
      </p:sp>
    </p:spTree>
    <p:extLst>
      <p:ext uri="{BB962C8B-B14F-4D97-AF65-F5344CB8AC3E}">
        <p14:creationId xmlns:p14="http://schemas.microsoft.com/office/powerpoint/2010/main" val="79616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B2BEB-4E53-45CC-B6AB-FD9A0F3E998F}" type="slidenum">
              <a:rPr lang="en-US" smtClean="0"/>
              <a:t>11</a:t>
            </a:fld>
            <a:endParaRPr lang="en-US"/>
          </a:p>
        </p:txBody>
      </p:sp>
    </p:spTree>
    <p:extLst>
      <p:ext uri="{BB962C8B-B14F-4D97-AF65-F5344CB8AC3E}">
        <p14:creationId xmlns:p14="http://schemas.microsoft.com/office/powerpoint/2010/main" val="32403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642C870-B5FF-45B8-8C16-E6C55C8E825A}" type="datetime8">
              <a:rPr lang="en-US" smtClean="0"/>
              <a:t>3/14/2017 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2907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642C870-B5FF-45B8-8C16-E6C55C8E825A}" type="datetime8">
              <a:rPr lang="en-US" smtClean="0"/>
              <a:t>3/14/2017 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5139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642C870-B5FF-45B8-8C16-E6C55C8E825A}" type="datetime8">
              <a:rPr lang="en-US" smtClean="0"/>
              <a:t>3/14/2017 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8812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642C870-B5FF-45B8-8C16-E6C55C8E825A}" type="datetime8">
              <a:rPr lang="en-US" smtClean="0"/>
              <a:t>3/14/2017 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5935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6" name="Date Placeholder 5"/>
          <p:cNvSpPr>
            <a:spLocks noGrp="1"/>
          </p:cNvSpPr>
          <p:nvPr>
            <p:ph type="dt" idx="12"/>
          </p:nvPr>
        </p:nvSpPr>
        <p:spPr/>
        <p:txBody>
          <a:bodyPr/>
          <a:lstStyle/>
          <a:p>
            <a:fld id="{4642C870-B5FF-45B8-8C16-E6C55C8E825A}" type="datetime8">
              <a:rPr lang="en-US" smtClean="0"/>
              <a:t>3/14/2017 2:18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
        <p:nvSpPr>
          <p:cNvPr id="8" name="Footer Placeholder 7"/>
          <p:cNvSpPr>
            <a:spLocks noGrp="1"/>
          </p:cNvSpPr>
          <p:nvPr>
            <p:ph type="ftr" sz="quarter" idx="14"/>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2762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oleObject4.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522D20-7B72-42D6-8F09-54374FB17931}"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171692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22D20-7B72-42D6-8F09-54374FB17931}"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187880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22D20-7B72-42D6-8F09-54374FB17931}"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412659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211668" cy="158750"/>
        </p:xfrm>
        <a:graphic>
          <a:graphicData uri="http://schemas.openxmlformats.org/presentationml/2006/ole">
            <mc:AlternateContent xmlns:mc="http://schemas.openxmlformats.org/markup-compatibility/2006">
              <mc:Choice xmlns:v="urn:schemas-microsoft-com:vml" Requires="v">
                <p:oleObj spid="_x0000_s2053"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8"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Subtitle 2"/>
          <p:cNvSpPr>
            <a:spLocks noGrp="1"/>
          </p:cNvSpPr>
          <p:nvPr>
            <p:ph type="subTitle" idx="1"/>
          </p:nvPr>
        </p:nvSpPr>
        <p:spPr>
          <a:xfrm>
            <a:off x="269303" y="3877271"/>
            <a:ext cx="6273417" cy="669927"/>
          </a:xfrm>
        </p:spPr>
        <p:txBody>
          <a:bodyPr lIns="146304" tIns="109728" rIns="146304" bIns="109728"/>
          <a:lstStyle>
            <a:lvl1pPr marL="0" indent="0" algn="l">
              <a:buNone/>
              <a:defRPr sz="2941" b="0" cap="none" spc="0" baseline="0">
                <a:solidFill>
                  <a:schemeClr val="accent6"/>
                </a:solidFill>
                <a:latin typeface="+mj-lt"/>
              </a:defRPr>
            </a:lvl1pPr>
            <a:lvl2pPr marL="529092" indent="0" algn="ctr">
              <a:buNone/>
              <a:defRPr>
                <a:solidFill>
                  <a:schemeClr val="tx1">
                    <a:tint val="75000"/>
                  </a:schemeClr>
                </a:solidFill>
              </a:defRPr>
            </a:lvl2pPr>
            <a:lvl3pPr marL="1058184" indent="0" algn="ctr">
              <a:buNone/>
              <a:defRPr>
                <a:solidFill>
                  <a:schemeClr val="tx1">
                    <a:tint val="75000"/>
                  </a:schemeClr>
                </a:solidFill>
              </a:defRPr>
            </a:lvl3pPr>
            <a:lvl4pPr marL="1587276" indent="0" algn="ctr">
              <a:buNone/>
              <a:defRPr>
                <a:solidFill>
                  <a:schemeClr val="tx1">
                    <a:tint val="75000"/>
                  </a:schemeClr>
                </a:solidFill>
              </a:defRPr>
            </a:lvl4pPr>
            <a:lvl5pPr marL="2116368" indent="0" algn="ctr">
              <a:buNone/>
              <a:defRPr>
                <a:solidFill>
                  <a:schemeClr val="tx1">
                    <a:tint val="75000"/>
                  </a:schemeClr>
                </a:solidFill>
              </a:defRPr>
            </a:lvl5pPr>
            <a:lvl6pPr marL="2645460" indent="0" algn="ctr">
              <a:buNone/>
              <a:defRPr>
                <a:solidFill>
                  <a:schemeClr val="tx1">
                    <a:tint val="75000"/>
                  </a:schemeClr>
                </a:solidFill>
              </a:defRPr>
            </a:lvl6pPr>
            <a:lvl7pPr marL="3174553" indent="0" algn="ctr">
              <a:buNone/>
              <a:defRPr>
                <a:solidFill>
                  <a:schemeClr val="tx1">
                    <a:tint val="75000"/>
                  </a:schemeClr>
                </a:solidFill>
              </a:defRPr>
            </a:lvl7pPr>
            <a:lvl8pPr marL="3703644" indent="0" algn="ctr">
              <a:buNone/>
              <a:defRPr>
                <a:solidFill>
                  <a:schemeClr val="tx1">
                    <a:tint val="75000"/>
                  </a:schemeClr>
                </a:solidFill>
              </a:defRPr>
            </a:lvl8pPr>
            <a:lvl9pPr marL="4232736"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title"/>
          </p:nvPr>
        </p:nvSpPr>
        <p:spPr/>
        <p:txBody>
          <a:bodyPr/>
          <a:lstStyle/>
          <a:p>
            <a:r>
              <a:rPr lang="en-US"/>
              <a:t>Click to edit Master title style</a:t>
            </a:r>
          </a:p>
        </p:txBody>
      </p:sp>
      <p:pic>
        <p:nvPicPr>
          <p:cNvPr id="32322" name="Picture 578" descr="https://qzevents.files.wordpress.com/2015/05/microsoft-logo-white-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840686" y="5867400"/>
            <a:ext cx="2084394" cy="76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1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253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Special</a:t>
            </a:r>
          </a:p>
        </p:txBody>
      </p:sp>
    </p:spTree>
    <p:extLst>
      <p:ext uri="{BB962C8B-B14F-4D97-AF65-F5344CB8AC3E}">
        <p14:creationId xmlns:p14="http://schemas.microsoft.com/office/powerpoint/2010/main" val="264814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3"/>
          <p:cNvSpPr>
            <a:spLocks noGrp="1"/>
          </p:cNvSpPr>
          <p:nvPr>
            <p:ph type="body" sz="quarter" idx="10"/>
          </p:nvPr>
        </p:nvSpPr>
        <p:spPr>
          <a:xfrm>
            <a:off x="269239" y="2092120"/>
            <a:ext cx="11653523" cy="422477"/>
          </a:xfrm>
        </p:spPr>
        <p:txBody>
          <a:bodyPr>
            <a:spAutoFit/>
          </a:bodyPr>
          <a:lstStyle>
            <a:lvl1pPr>
              <a:defRPr sz="1568"/>
            </a:lvl1pPr>
            <a:lvl2pPr>
              <a:defRPr sz="1765"/>
            </a:lvl2pPr>
            <a:lvl3pPr>
              <a:defRPr sz="1765"/>
            </a:lvl3pPr>
            <a:lvl4pPr>
              <a:defRPr sz="1568"/>
            </a:lvl4pPr>
            <a:lvl5pPr>
              <a:defRPr sz="1568"/>
            </a:lvl5pPr>
          </a:lstStyle>
          <a:p>
            <a:pPr lvl="0"/>
            <a:r>
              <a:rPr lang="en-US"/>
              <a:t>Click to edit Master text styles</a:t>
            </a:r>
          </a:p>
        </p:txBody>
      </p:sp>
      <p:sp>
        <p:nvSpPr>
          <p:cNvPr id="4" name="Text Placeholder 2"/>
          <p:cNvSpPr>
            <a:spLocks noGrp="1"/>
          </p:cNvSpPr>
          <p:nvPr>
            <p:ph type="body" sz="quarter" idx="11"/>
          </p:nvPr>
        </p:nvSpPr>
        <p:spPr>
          <a:xfrm>
            <a:off x="269237" y="1189177"/>
            <a:ext cx="11655840" cy="596144"/>
          </a:xfrm>
        </p:spPr>
        <p:txBody>
          <a:bodyPr vert="horz" wrap="square" lIns="146304" tIns="91440" rIns="146304" bIns="91440" rtlCol="0" anchor="t">
            <a:noAutofit/>
          </a:bodyPr>
          <a:lstStyle>
            <a:lvl1pPr marL="0" indent="0">
              <a:buFontTx/>
              <a:buNone/>
              <a:defRPr lang="en-US" sz="1961" b="0" cap="none" spc="-100" dirty="0" smtClean="0">
                <a:ln w="3175">
                  <a:noFill/>
                </a:ln>
                <a:solidFill>
                  <a:schemeClr val="tx1"/>
                </a:solidFill>
                <a:effectLst/>
                <a:latin typeface="+mn-lt"/>
                <a:cs typeface="Segoe UI" pitchFamily="34" charset="0"/>
              </a:defRPr>
            </a:lvl1pPr>
            <a:lvl2pPr>
              <a:defRPr lang="en-US" sz="1568" dirty="0" smtClean="0"/>
            </a:lvl2pPr>
            <a:lvl3pPr>
              <a:defRPr lang="en-US" sz="1568" dirty="0" smtClean="0"/>
            </a:lvl3pPr>
            <a:lvl4pPr>
              <a:defRPr lang="en-US" sz="1372" dirty="0" smtClean="0"/>
            </a:lvl4pPr>
            <a:lvl5pPr>
              <a:defRPr lang="en-US" sz="1372" dirty="0"/>
            </a:lvl5pPr>
          </a:lstStyle>
          <a:p>
            <a:pPr lvl="0">
              <a:spcBef>
                <a:spcPct val="0"/>
              </a:spcBef>
              <a:buNone/>
            </a:pPr>
            <a:r>
              <a:rPr lang="en-US"/>
              <a:t>Click to edit Master text styles</a:t>
            </a:r>
          </a:p>
        </p:txBody>
      </p:sp>
    </p:spTree>
    <p:extLst>
      <p:ext uri="{BB962C8B-B14F-4D97-AF65-F5344CB8AC3E}">
        <p14:creationId xmlns:p14="http://schemas.microsoft.com/office/powerpoint/2010/main" val="1346564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Title Light Purple">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39" y="2084172"/>
            <a:ext cx="11653523" cy="2839880"/>
          </a:xfrm>
        </p:spPr>
        <p:txBody>
          <a:bodyPr anchor="t" anchorCtr="0">
            <a:spAutoFit/>
          </a:bodyPr>
          <a:lstStyle>
            <a:lvl1pPr>
              <a:defRPr sz="862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51460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Title Purple">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39" y="2084172"/>
            <a:ext cx="11653523" cy="2839880"/>
          </a:xfrm>
        </p:spPr>
        <p:txBody>
          <a:bodyPr anchor="t" anchorCtr="0">
            <a:spAutoFit/>
          </a:bodyPr>
          <a:lstStyle>
            <a:lvl1pPr>
              <a:defRPr sz="862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5651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3"/>
          <p:cNvSpPr>
            <a:spLocks noGrp="1"/>
          </p:cNvSpPr>
          <p:nvPr>
            <p:ph type="body" sz="quarter" idx="10"/>
          </p:nvPr>
        </p:nvSpPr>
        <p:spPr>
          <a:xfrm>
            <a:off x="269241" y="2092120"/>
            <a:ext cx="5378548" cy="422477"/>
          </a:xfrm>
        </p:spPr>
        <p:txBody>
          <a:bodyPr wrap="square">
            <a:spAutoFit/>
          </a:bodyPr>
          <a:lstStyle>
            <a:lvl1pPr marL="281677" indent="-281677">
              <a:spcBef>
                <a:spcPts val="0"/>
              </a:spcBef>
              <a:buClr>
                <a:schemeClr val="tx1"/>
              </a:buClr>
              <a:buFont typeface="Wingdings" panose="05000000000000000000" pitchFamily="2" charset="2"/>
              <a:buChar char="§"/>
              <a:defRPr sz="1568"/>
            </a:lvl1pPr>
            <a:lvl2pPr marL="520702" indent="-228601">
              <a:spcBef>
                <a:spcPts val="0"/>
              </a:spcBef>
              <a:defRPr sz="1765"/>
            </a:lvl2pPr>
            <a:lvl3pPr marL="685803" indent="-165101">
              <a:spcBef>
                <a:spcPts val="0"/>
              </a:spcBef>
              <a:tabLst/>
              <a:defRPr sz="1765"/>
            </a:lvl3pPr>
            <a:lvl4pPr marL="863603" indent="-177801">
              <a:defRPr sz="1568"/>
            </a:lvl4pPr>
            <a:lvl5pPr marL="1028704" indent="-165101">
              <a:tabLst/>
              <a:defRPr sz="1568"/>
            </a:lvl5pPr>
          </a:lstStyle>
          <a:p>
            <a:pPr lvl="0"/>
            <a:r>
              <a:rPr lang="en-US"/>
              <a:t>Click to edit Master text styles</a:t>
            </a:r>
          </a:p>
        </p:txBody>
      </p:sp>
      <p:sp>
        <p:nvSpPr>
          <p:cNvPr id="4" name="Text Placeholder 3"/>
          <p:cNvSpPr>
            <a:spLocks noGrp="1"/>
          </p:cNvSpPr>
          <p:nvPr>
            <p:ph type="body" sz="quarter" idx="11"/>
          </p:nvPr>
        </p:nvSpPr>
        <p:spPr>
          <a:xfrm>
            <a:off x="6544214" y="2092120"/>
            <a:ext cx="5378548" cy="422477"/>
          </a:xfrm>
        </p:spPr>
        <p:txBody>
          <a:bodyPr wrap="square">
            <a:spAutoFit/>
          </a:bodyPr>
          <a:lstStyle>
            <a:lvl1pPr marL="281677" indent="-281677">
              <a:spcBef>
                <a:spcPts val="0"/>
              </a:spcBef>
              <a:buClr>
                <a:schemeClr val="tx1"/>
              </a:buClr>
              <a:buFont typeface="Wingdings" panose="05000000000000000000" pitchFamily="2" charset="2"/>
              <a:buChar char="§"/>
              <a:defRPr sz="1568"/>
            </a:lvl1pPr>
            <a:lvl2pPr marL="520702" indent="-228601">
              <a:defRPr sz="1765"/>
            </a:lvl2pPr>
            <a:lvl3pPr marL="685803" indent="-165101">
              <a:tabLst/>
              <a:defRPr sz="1765"/>
            </a:lvl3pPr>
            <a:lvl4pPr marL="863603" indent="-177801">
              <a:defRPr sz="1568"/>
            </a:lvl4pPr>
            <a:lvl5pPr marL="1028704" indent="-165101">
              <a:tabLst/>
              <a:defRPr sz="1568"/>
            </a:lvl5pPr>
          </a:lstStyle>
          <a:p>
            <a:pPr lvl="0"/>
            <a:r>
              <a:rPr lang="en-US"/>
              <a:t>Click to edit Master text styles</a:t>
            </a:r>
          </a:p>
        </p:txBody>
      </p:sp>
      <p:grpSp>
        <p:nvGrpSpPr>
          <p:cNvPr id="5" name="Group 4"/>
          <p:cNvGrpSpPr/>
          <p:nvPr userDrawn="1"/>
        </p:nvGrpSpPr>
        <p:grpSpPr>
          <a:xfrm>
            <a:off x="-22429" y="5656608"/>
            <a:ext cx="12192000" cy="1048992"/>
            <a:chOff x="0" y="1288268"/>
            <a:chExt cx="12192000" cy="1048992"/>
          </a:xfrm>
        </p:grpSpPr>
        <p:cxnSp>
          <p:nvCxnSpPr>
            <p:cNvPr id="6" name="Straight Connector 5"/>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932193" y="1288268"/>
              <a:ext cx="4949205" cy="1048992"/>
              <a:chOff x="309711" y="1378337"/>
              <a:chExt cx="11361698" cy="240812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9" name="Group 8"/>
              <p:cNvGrpSpPr/>
              <p:nvPr/>
            </p:nvGrpSpPr>
            <p:grpSpPr>
              <a:xfrm>
                <a:off x="7499238" y="1556992"/>
                <a:ext cx="1828800" cy="1828800"/>
                <a:chOff x="7499238" y="1556992"/>
                <a:chExt cx="1828800" cy="1828800"/>
              </a:xfrm>
            </p:grpSpPr>
            <p:sp>
              <p:nvSpPr>
                <p:cNvPr id="19" name="Oval 18"/>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bwMode="black">
                <a:xfrm>
                  <a:off x="8206169" y="2012805"/>
                  <a:ext cx="517912" cy="999201"/>
                  <a:chOff x="3360738" y="989012"/>
                  <a:chExt cx="746125" cy="1439864"/>
                </a:xfrm>
              </p:grpSpPr>
              <p:sp>
                <p:nvSpPr>
                  <p:cNvPr id="21"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2"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3"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4"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10" name="Group 9"/>
              <p:cNvGrpSpPr/>
              <p:nvPr/>
            </p:nvGrpSpPr>
            <p:grpSpPr>
              <a:xfrm>
                <a:off x="9842609" y="1556992"/>
                <a:ext cx="1828800" cy="1828800"/>
                <a:chOff x="9842609" y="1556992"/>
                <a:chExt cx="1828800" cy="1828800"/>
              </a:xfrm>
            </p:grpSpPr>
            <p:sp>
              <p:nvSpPr>
                <p:cNvPr id="17" name="Oval 16"/>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defTabSz="914367">
                    <a:defRPr/>
                  </a:pPr>
                  <a:endParaRPr lang="en-US" sz="1765" kern="0" dirty="0">
                    <a:solidFill>
                      <a:srgbClr val="000000"/>
                    </a:solidFill>
                  </a:endParaRPr>
                </a:p>
              </p:txBody>
            </p:sp>
          </p:grpSp>
          <p:grpSp>
            <p:nvGrpSpPr>
              <p:cNvPr id="11" name="Group 10"/>
              <p:cNvGrpSpPr/>
              <p:nvPr/>
            </p:nvGrpSpPr>
            <p:grpSpPr>
              <a:xfrm>
                <a:off x="2777679" y="1556992"/>
                <a:ext cx="1898474" cy="1828800"/>
                <a:chOff x="2777679" y="1556992"/>
                <a:chExt cx="1898474" cy="1828800"/>
              </a:xfrm>
            </p:grpSpPr>
            <p:sp>
              <p:nvSpPr>
                <p:cNvPr id="15" name="Oval 14"/>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12" name="Group 11"/>
              <p:cNvGrpSpPr/>
              <p:nvPr/>
            </p:nvGrpSpPr>
            <p:grpSpPr>
              <a:xfrm>
                <a:off x="5155867" y="1556992"/>
                <a:ext cx="1828800" cy="1828800"/>
                <a:chOff x="5155867" y="1556992"/>
                <a:chExt cx="1828800" cy="1828800"/>
              </a:xfrm>
            </p:grpSpPr>
            <p:sp>
              <p:nvSpPr>
                <p:cNvPr id="13" name="Oval 12"/>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13"/>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grpSp>
      </p:grpSp>
    </p:spTree>
    <p:extLst>
      <p:ext uri="{BB962C8B-B14F-4D97-AF65-F5344CB8AC3E}">
        <p14:creationId xmlns:p14="http://schemas.microsoft.com/office/powerpoint/2010/main" val="902639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3" name="Title 1"/>
          <p:cNvSpPr txBox="1">
            <a:spLocks/>
          </p:cNvSpPr>
          <p:nvPr userDrawn="1"/>
        </p:nvSpPr>
        <p:spPr bwMode="auto">
          <a:xfrm>
            <a:off x="277021" y="2106292"/>
            <a:ext cx="11655840" cy="2832609"/>
          </a:xfrm>
          <a:prstGeom prst="rect">
            <a:avLst/>
          </a:prstGeom>
          <a:noFill/>
          <a:ln w="9525" algn="ctr">
            <a:noFill/>
            <a:miter lim="800000"/>
            <a:headEnd/>
            <a:tailEnd/>
          </a:ln>
          <a:effectLst/>
        </p:spPr>
        <p:txBody>
          <a:bodyPr vert="horz" wrap="square" lIns="143428" tIns="89642" rIns="143428" bIns="89642" numCol="1" anchor="ctr" anchorCtr="0" compatLnSpc="1">
            <a:prstTxWarp prst="textNoShape">
              <a:avLst/>
            </a:prstTxWarp>
          </a:bodyPr>
          <a:lstStyle>
            <a:lvl1pPr algn="ctr">
              <a:defRPr sz="8800" baseline="0"/>
            </a:lvl1pPr>
          </a:lstStyle>
          <a:p>
            <a:pPr defTabSz="1028791" fontAlgn="base">
              <a:spcBef>
                <a:spcPct val="0"/>
              </a:spcBef>
              <a:spcAft>
                <a:spcPct val="0"/>
              </a:spcAft>
              <a:defRPr/>
            </a:pPr>
            <a:endParaRPr lang="en-US" sz="8627" kern="0" dirty="0">
              <a:solidFill>
                <a:srgbClr val="0072C6"/>
              </a:solidFill>
              <a:latin typeface="Segoe UI Light"/>
            </a:endParaRPr>
          </a:p>
        </p:txBody>
      </p:sp>
      <p:sp>
        <p:nvSpPr>
          <p:cNvPr id="4" name="Title 1"/>
          <p:cNvSpPr>
            <a:spLocks noGrp="1"/>
          </p:cNvSpPr>
          <p:nvPr>
            <p:ph type="title"/>
          </p:nvPr>
        </p:nvSpPr>
        <p:spPr>
          <a:xfrm>
            <a:off x="277021" y="2106292"/>
            <a:ext cx="11655840" cy="2840637"/>
          </a:xfrm>
        </p:spPr>
        <p:txBody>
          <a:bodyPr anchor="ctr"/>
          <a:lstStyle>
            <a:lvl1pPr algn="ctr">
              <a:defRPr sz="8627" baseline="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45370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522D20-7B72-42D6-8F09-54374FB17931}"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4062602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on Blue">
    <p:spTree>
      <p:nvGrpSpPr>
        <p:cNvPr id="1" name=""/>
        <p:cNvGrpSpPr/>
        <p:nvPr/>
      </p:nvGrpSpPr>
      <p:grpSpPr>
        <a:xfrm>
          <a:off x="0" y="0"/>
          <a:ext cx="0" cy="0"/>
          <a:chOff x="0" y="0"/>
          <a:chExt cx="0" cy="0"/>
        </a:xfrm>
      </p:grpSpPr>
      <p:sp>
        <p:nvSpPr>
          <p:cNvPr id="3" name="Title 1"/>
          <p:cNvSpPr>
            <a:spLocks noGrp="1"/>
          </p:cNvSpPr>
          <p:nvPr>
            <p:ph type="title"/>
          </p:nvPr>
        </p:nvSpPr>
        <p:spPr>
          <a:xfrm>
            <a:off x="277021" y="2106292"/>
            <a:ext cx="11655840" cy="2840637"/>
          </a:xfrm>
        </p:spPr>
        <p:txBody>
          <a:bodyPr anchor="ctr"/>
          <a:lstStyle>
            <a:lvl1pPr algn="ctr">
              <a:defRPr sz="8627" baseline="0">
                <a:gradFill>
                  <a:gsLst>
                    <a:gs pos="13139">
                      <a:srgbClr val="FFFFFF"/>
                    </a:gs>
                    <a:gs pos="45000">
                      <a:srgbClr val="FFFFFF"/>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25022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277021" y="2383023"/>
            <a:ext cx="11653523" cy="995838"/>
          </a:xfrm>
        </p:spPr>
        <p:txBody>
          <a:bodyPr/>
          <a:lstStyle>
            <a:lvl1pPr marL="0" indent="0">
              <a:buNone/>
              <a:defRPr sz="5294" b="0">
                <a:gradFill>
                  <a:gsLst>
                    <a:gs pos="3333">
                      <a:schemeClr val="tx1"/>
                    </a:gs>
                    <a:gs pos="39000">
                      <a:schemeClr val="tx1"/>
                    </a:gs>
                  </a:gsLst>
                  <a:lin ang="5400000" scaled="0"/>
                </a:gradFill>
                <a:latin typeface="+mj-lt"/>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solidFill>
                  <a:schemeClr val="accent1"/>
                </a:solidFill>
              </a:defRPr>
            </a:lvl1pPr>
          </a:lstStyle>
          <a:p>
            <a:r>
              <a:rPr lang="en-US"/>
              <a:t>Click to edit Master title style</a:t>
            </a:r>
            <a:endParaRPr lang="en-US" dirty="0"/>
          </a:p>
        </p:txBody>
      </p:sp>
      <p:grpSp>
        <p:nvGrpSpPr>
          <p:cNvPr id="5" name="Group 4"/>
          <p:cNvGrpSpPr/>
          <p:nvPr userDrawn="1"/>
        </p:nvGrpSpPr>
        <p:grpSpPr>
          <a:xfrm>
            <a:off x="-22429" y="5562600"/>
            <a:ext cx="12192000" cy="1048992"/>
            <a:chOff x="0" y="1288268"/>
            <a:chExt cx="12192000" cy="1048992"/>
          </a:xfrm>
        </p:grpSpPr>
        <p:cxnSp>
          <p:nvCxnSpPr>
            <p:cNvPr id="6" name="Straight Connector 5"/>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932193" y="1288268"/>
              <a:ext cx="4949205" cy="1048992"/>
              <a:chOff x="309711" y="1378337"/>
              <a:chExt cx="11361698" cy="240812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9" name="Group 8"/>
              <p:cNvGrpSpPr/>
              <p:nvPr/>
            </p:nvGrpSpPr>
            <p:grpSpPr>
              <a:xfrm>
                <a:off x="7499238" y="1556992"/>
                <a:ext cx="1828800" cy="1828800"/>
                <a:chOff x="7499238" y="1556992"/>
                <a:chExt cx="1828800" cy="1828800"/>
              </a:xfrm>
            </p:grpSpPr>
            <p:sp>
              <p:nvSpPr>
                <p:cNvPr id="19" name="Oval 18"/>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0" name="Group 19"/>
                <p:cNvGrpSpPr/>
                <p:nvPr/>
              </p:nvGrpSpPr>
              <p:grpSpPr bwMode="black">
                <a:xfrm>
                  <a:off x="8206169" y="2012805"/>
                  <a:ext cx="517912" cy="999201"/>
                  <a:chOff x="3360738" y="989012"/>
                  <a:chExt cx="746125" cy="1439864"/>
                </a:xfrm>
              </p:grpSpPr>
              <p:sp>
                <p:nvSpPr>
                  <p:cNvPr id="21"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2"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3"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4"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10" name="Group 9"/>
              <p:cNvGrpSpPr/>
              <p:nvPr/>
            </p:nvGrpSpPr>
            <p:grpSpPr>
              <a:xfrm>
                <a:off x="9842609" y="1556992"/>
                <a:ext cx="1828800" cy="1828800"/>
                <a:chOff x="9842609" y="1556992"/>
                <a:chExt cx="1828800" cy="1828800"/>
              </a:xfrm>
            </p:grpSpPr>
            <p:sp>
              <p:nvSpPr>
                <p:cNvPr id="17" name="Oval 16"/>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defTabSz="914367">
                    <a:defRPr/>
                  </a:pPr>
                  <a:endParaRPr lang="en-US" sz="1765" kern="0" dirty="0">
                    <a:solidFill>
                      <a:srgbClr val="000000"/>
                    </a:solidFill>
                  </a:endParaRPr>
                </a:p>
              </p:txBody>
            </p:sp>
          </p:grpSp>
          <p:grpSp>
            <p:nvGrpSpPr>
              <p:cNvPr id="11" name="Group 10"/>
              <p:cNvGrpSpPr/>
              <p:nvPr/>
            </p:nvGrpSpPr>
            <p:grpSpPr>
              <a:xfrm>
                <a:off x="2777679" y="1556992"/>
                <a:ext cx="1898474" cy="1828800"/>
                <a:chOff x="2777679" y="1556992"/>
                <a:chExt cx="1898474" cy="1828800"/>
              </a:xfrm>
            </p:grpSpPr>
            <p:sp>
              <p:nvSpPr>
                <p:cNvPr id="15" name="Oval 14"/>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12" name="Group 11"/>
              <p:cNvGrpSpPr/>
              <p:nvPr/>
            </p:nvGrpSpPr>
            <p:grpSpPr>
              <a:xfrm>
                <a:off x="5155867" y="1556992"/>
                <a:ext cx="1828800" cy="1828800"/>
                <a:chOff x="5155867" y="1556992"/>
                <a:chExt cx="1828800" cy="1828800"/>
              </a:xfrm>
            </p:grpSpPr>
            <p:sp>
              <p:nvSpPr>
                <p:cNvPr id="13" name="Oval 12"/>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13"/>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grpSp>
      </p:grpSp>
    </p:spTree>
    <p:extLst>
      <p:ext uri="{BB962C8B-B14F-4D97-AF65-F5344CB8AC3E}">
        <p14:creationId xmlns:p14="http://schemas.microsoft.com/office/powerpoint/2010/main" val="332953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on Blue">
    <p:spTree>
      <p:nvGrpSpPr>
        <p:cNvPr id="1" name=""/>
        <p:cNvGrpSpPr/>
        <p:nvPr/>
      </p:nvGrpSpPr>
      <p:grpSpPr>
        <a:xfrm>
          <a:off x="0" y="0"/>
          <a:ext cx="0" cy="0"/>
          <a:chOff x="0" y="0"/>
          <a:chExt cx="0" cy="0"/>
        </a:xfrm>
      </p:grpSpPr>
      <p:grpSp>
        <p:nvGrpSpPr>
          <p:cNvPr id="2" name="Group 1"/>
          <p:cNvGrpSpPr/>
          <p:nvPr userDrawn="1"/>
        </p:nvGrpSpPr>
        <p:grpSpPr>
          <a:xfrm>
            <a:off x="-22429" y="5562600"/>
            <a:ext cx="12192000" cy="1048992"/>
            <a:chOff x="0" y="1288268"/>
            <a:chExt cx="12192000" cy="1048992"/>
          </a:xfrm>
        </p:grpSpPr>
        <p:cxnSp>
          <p:nvCxnSpPr>
            <p:cNvPr id="3" name="Straight Connector 2"/>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932193" y="1288268"/>
              <a:ext cx="4949205" cy="1048992"/>
              <a:chOff x="309711" y="1378337"/>
              <a:chExt cx="11361698" cy="24081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6" name="Group 5"/>
              <p:cNvGrpSpPr/>
              <p:nvPr/>
            </p:nvGrpSpPr>
            <p:grpSpPr>
              <a:xfrm>
                <a:off x="7499238" y="1556992"/>
                <a:ext cx="1828800" cy="1828800"/>
                <a:chOff x="7499238" y="1556992"/>
                <a:chExt cx="1828800" cy="1828800"/>
              </a:xfrm>
            </p:grpSpPr>
            <p:sp>
              <p:nvSpPr>
                <p:cNvPr id="16" name="Oval 15"/>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7" name="Group 16"/>
                <p:cNvGrpSpPr/>
                <p:nvPr/>
              </p:nvGrpSpPr>
              <p:grpSpPr bwMode="black">
                <a:xfrm>
                  <a:off x="8206169" y="2012805"/>
                  <a:ext cx="517912" cy="999201"/>
                  <a:chOff x="3360738" y="989012"/>
                  <a:chExt cx="746125" cy="1439864"/>
                </a:xfrm>
              </p:grpSpPr>
              <p:sp>
                <p:nvSpPr>
                  <p:cNvPr id="1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1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7" name="Group 6"/>
              <p:cNvGrpSpPr/>
              <p:nvPr/>
            </p:nvGrpSpPr>
            <p:grpSpPr>
              <a:xfrm>
                <a:off x="9842609" y="1556992"/>
                <a:ext cx="1828800" cy="1828800"/>
                <a:chOff x="9842609" y="1556992"/>
                <a:chExt cx="1828800" cy="1828800"/>
              </a:xfrm>
            </p:grpSpPr>
            <p:sp>
              <p:nvSpPr>
                <p:cNvPr id="14" name="Oval 13"/>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defTabSz="914367">
                    <a:defRPr/>
                  </a:pPr>
                  <a:endParaRPr lang="en-US" sz="1765" kern="0" dirty="0">
                    <a:solidFill>
                      <a:srgbClr val="000000"/>
                    </a:solidFill>
                  </a:endParaRPr>
                </a:p>
              </p:txBody>
            </p:sp>
          </p:grpSp>
          <p:grpSp>
            <p:nvGrpSpPr>
              <p:cNvPr id="8" name="Group 7"/>
              <p:cNvGrpSpPr/>
              <p:nvPr/>
            </p:nvGrpSpPr>
            <p:grpSpPr>
              <a:xfrm>
                <a:off x="2777679" y="1556992"/>
                <a:ext cx="1898474" cy="1828800"/>
                <a:chOff x="2777679" y="1556992"/>
                <a:chExt cx="1898474" cy="1828800"/>
              </a:xfrm>
            </p:grpSpPr>
            <p:sp>
              <p:nvSpPr>
                <p:cNvPr id="12" name="Oval 11"/>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9" name="Group 8"/>
              <p:cNvGrpSpPr/>
              <p:nvPr/>
            </p:nvGrpSpPr>
            <p:grpSpPr>
              <a:xfrm>
                <a:off x="5155867" y="1556992"/>
                <a:ext cx="1828800" cy="1828800"/>
                <a:chOff x="5155867" y="1556992"/>
                <a:chExt cx="1828800" cy="1828800"/>
              </a:xfrm>
            </p:grpSpPr>
            <p:sp>
              <p:nvSpPr>
                <p:cNvPr id="10" name="Oval 9"/>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grpSp>
      </p:grpSp>
    </p:spTree>
    <p:extLst>
      <p:ext uri="{BB962C8B-B14F-4D97-AF65-F5344CB8AC3E}">
        <p14:creationId xmlns:p14="http://schemas.microsoft.com/office/powerpoint/2010/main" val="71942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on Light Purple">
    <p:spTree>
      <p:nvGrpSpPr>
        <p:cNvPr id="1" name=""/>
        <p:cNvGrpSpPr/>
        <p:nvPr/>
      </p:nvGrpSpPr>
      <p:grpSpPr>
        <a:xfrm>
          <a:off x="0" y="0"/>
          <a:ext cx="0" cy="0"/>
          <a:chOff x="0" y="0"/>
          <a:chExt cx="0" cy="0"/>
        </a:xfrm>
      </p:grpSpPr>
      <p:grpSp>
        <p:nvGrpSpPr>
          <p:cNvPr id="2" name="Group 1"/>
          <p:cNvGrpSpPr/>
          <p:nvPr userDrawn="1"/>
        </p:nvGrpSpPr>
        <p:grpSpPr>
          <a:xfrm>
            <a:off x="-22429" y="5732808"/>
            <a:ext cx="12192000" cy="1048992"/>
            <a:chOff x="0" y="1288268"/>
            <a:chExt cx="12192000" cy="1048992"/>
          </a:xfrm>
        </p:grpSpPr>
        <p:cxnSp>
          <p:nvCxnSpPr>
            <p:cNvPr id="3" name="Straight Connector 2"/>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932193" y="1288268"/>
              <a:ext cx="4949205" cy="1048992"/>
              <a:chOff x="309711" y="1378337"/>
              <a:chExt cx="11361698" cy="24081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6" name="Group 5"/>
              <p:cNvGrpSpPr/>
              <p:nvPr/>
            </p:nvGrpSpPr>
            <p:grpSpPr>
              <a:xfrm>
                <a:off x="7499238" y="1556992"/>
                <a:ext cx="1828800" cy="1828800"/>
                <a:chOff x="7499238" y="1556992"/>
                <a:chExt cx="1828800" cy="1828800"/>
              </a:xfrm>
            </p:grpSpPr>
            <p:sp>
              <p:nvSpPr>
                <p:cNvPr id="16" name="Oval 15"/>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7" name="Group 16"/>
                <p:cNvGrpSpPr/>
                <p:nvPr/>
              </p:nvGrpSpPr>
              <p:grpSpPr bwMode="black">
                <a:xfrm>
                  <a:off x="8206169" y="2012805"/>
                  <a:ext cx="517912" cy="999201"/>
                  <a:chOff x="3360738" y="989012"/>
                  <a:chExt cx="746125" cy="1439864"/>
                </a:xfrm>
              </p:grpSpPr>
              <p:sp>
                <p:nvSpPr>
                  <p:cNvPr id="1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1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7" name="Group 6"/>
              <p:cNvGrpSpPr/>
              <p:nvPr/>
            </p:nvGrpSpPr>
            <p:grpSpPr>
              <a:xfrm>
                <a:off x="9842609" y="1556992"/>
                <a:ext cx="1828800" cy="1828800"/>
                <a:chOff x="9842609" y="1556992"/>
                <a:chExt cx="1828800" cy="1828800"/>
              </a:xfrm>
            </p:grpSpPr>
            <p:sp>
              <p:nvSpPr>
                <p:cNvPr id="14" name="Oval 13"/>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defTabSz="914367">
                    <a:defRPr/>
                  </a:pPr>
                  <a:endParaRPr lang="en-US" sz="1765" kern="0" dirty="0">
                    <a:solidFill>
                      <a:srgbClr val="000000"/>
                    </a:solidFill>
                  </a:endParaRPr>
                </a:p>
              </p:txBody>
            </p:sp>
          </p:grpSp>
          <p:grpSp>
            <p:nvGrpSpPr>
              <p:cNvPr id="8" name="Group 7"/>
              <p:cNvGrpSpPr/>
              <p:nvPr/>
            </p:nvGrpSpPr>
            <p:grpSpPr>
              <a:xfrm>
                <a:off x="2777679" y="1556992"/>
                <a:ext cx="1898474" cy="1828800"/>
                <a:chOff x="2777679" y="1556992"/>
                <a:chExt cx="1898474" cy="1828800"/>
              </a:xfrm>
            </p:grpSpPr>
            <p:sp>
              <p:nvSpPr>
                <p:cNvPr id="12" name="Oval 11"/>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9" name="Group 8"/>
              <p:cNvGrpSpPr/>
              <p:nvPr/>
            </p:nvGrpSpPr>
            <p:grpSpPr>
              <a:xfrm>
                <a:off x="5155867" y="1556992"/>
                <a:ext cx="1828800" cy="1828800"/>
                <a:chOff x="5155867" y="1556992"/>
                <a:chExt cx="1828800" cy="1828800"/>
              </a:xfrm>
            </p:grpSpPr>
            <p:sp>
              <p:nvSpPr>
                <p:cNvPr id="10" name="Oval 9"/>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grpSp>
      </p:grpSp>
    </p:spTree>
    <p:extLst>
      <p:ext uri="{BB962C8B-B14F-4D97-AF65-F5344CB8AC3E}">
        <p14:creationId xmlns:p14="http://schemas.microsoft.com/office/powerpoint/2010/main" val="422086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on Purple">
    <p:spTree>
      <p:nvGrpSpPr>
        <p:cNvPr id="1" name=""/>
        <p:cNvGrpSpPr/>
        <p:nvPr/>
      </p:nvGrpSpPr>
      <p:grpSpPr>
        <a:xfrm>
          <a:off x="0" y="0"/>
          <a:ext cx="0" cy="0"/>
          <a:chOff x="0" y="0"/>
          <a:chExt cx="0" cy="0"/>
        </a:xfrm>
      </p:grpSpPr>
      <p:grpSp>
        <p:nvGrpSpPr>
          <p:cNvPr id="2" name="Group 1"/>
          <p:cNvGrpSpPr/>
          <p:nvPr userDrawn="1"/>
        </p:nvGrpSpPr>
        <p:grpSpPr>
          <a:xfrm>
            <a:off x="-22429" y="5562600"/>
            <a:ext cx="12192000" cy="1048992"/>
            <a:chOff x="0" y="1288268"/>
            <a:chExt cx="12192000" cy="1048992"/>
          </a:xfrm>
        </p:grpSpPr>
        <p:cxnSp>
          <p:nvCxnSpPr>
            <p:cNvPr id="3" name="Straight Connector 2"/>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932193" y="1288268"/>
              <a:ext cx="4949205" cy="1048992"/>
              <a:chOff x="309711" y="1378337"/>
              <a:chExt cx="11361698" cy="24081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6" name="Group 5"/>
              <p:cNvGrpSpPr/>
              <p:nvPr/>
            </p:nvGrpSpPr>
            <p:grpSpPr>
              <a:xfrm>
                <a:off x="7499238" y="1556992"/>
                <a:ext cx="1828800" cy="1828800"/>
                <a:chOff x="7499238" y="1556992"/>
                <a:chExt cx="1828800" cy="1828800"/>
              </a:xfrm>
            </p:grpSpPr>
            <p:sp>
              <p:nvSpPr>
                <p:cNvPr id="16" name="Oval 15"/>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7" name="Group 16"/>
                <p:cNvGrpSpPr/>
                <p:nvPr/>
              </p:nvGrpSpPr>
              <p:grpSpPr bwMode="black">
                <a:xfrm>
                  <a:off x="8206169" y="2012805"/>
                  <a:ext cx="517912" cy="999201"/>
                  <a:chOff x="3360738" y="989012"/>
                  <a:chExt cx="746125" cy="1439864"/>
                </a:xfrm>
              </p:grpSpPr>
              <p:sp>
                <p:nvSpPr>
                  <p:cNvPr id="1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1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sp>
                <p:nvSpPr>
                  <p:cNvPr id="2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505050"/>
                      </a:solidFill>
                    </a:endParaRPr>
                  </a:p>
                </p:txBody>
              </p:sp>
            </p:grpSp>
          </p:grpSp>
          <p:grpSp>
            <p:nvGrpSpPr>
              <p:cNvPr id="7" name="Group 6"/>
              <p:cNvGrpSpPr/>
              <p:nvPr/>
            </p:nvGrpSpPr>
            <p:grpSpPr>
              <a:xfrm>
                <a:off x="9842609" y="1556992"/>
                <a:ext cx="1828800" cy="1828800"/>
                <a:chOff x="9842609" y="1556992"/>
                <a:chExt cx="1828800" cy="1828800"/>
              </a:xfrm>
            </p:grpSpPr>
            <p:sp>
              <p:nvSpPr>
                <p:cNvPr id="14" name="Oval 13"/>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defTabSz="914367">
                    <a:defRPr/>
                  </a:pPr>
                  <a:endParaRPr lang="en-US" sz="1765" kern="0" dirty="0">
                    <a:solidFill>
                      <a:srgbClr val="000000"/>
                    </a:solidFill>
                  </a:endParaRPr>
                </a:p>
              </p:txBody>
            </p:sp>
          </p:grpSp>
          <p:grpSp>
            <p:nvGrpSpPr>
              <p:cNvPr id="8" name="Group 7"/>
              <p:cNvGrpSpPr/>
              <p:nvPr/>
            </p:nvGrpSpPr>
            <p:grpSpPr>
              <a:xfrm>
                <a:off x="2777679" y="1556992"/>
                <a:ext cx="1898474" cy="1828800"/>
                <a:chOff x="2777679" y="1556992"/>
                <a:chExt cx="1898474" cy="1828800"/>
              </a:xfrm>
            </p:grpSpPr>
            <p:sp>
              <p:nvSpPr>
                <p:cNvPr id="12" name="Oval 11"/>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9" name="Group 8"/>
              <p:cNvGrpSpPr/>
              <p:nvPr/>
            </p:nvGrpSpPr>
            <p:grpSpPr>
              <a:xfrm>
                <a:off x="5155867" y="1556992"/>
                <a:ext cx="1828800" cy="1828800"/>
                <a:chOff x="5155867" y="1556992"/>
                <a:chExt cx="1828800" cy="1828800"/>
              </a:xfrm>
            </p:grpSpPr>
            <p:sp>
              <p:nvSpPr>
                <p:cNvPr id="10" name="Oval 9"/>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Freeform 10"/>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505050"/>
                    </a:solidFill>
                  </a:endParaRPr>
                </a:p>
              </p:txBody>
            </p:sp>
          </p:grpSp>
        </p:grpSp>
      </p:grpSp>
    </p:spTree>
    <p:extLst>
      <p:ext uri="{BB962C8B-B14F-4D97-AF65-F5344CB8AC3E}">
        <p14:creationId xmlns:p14="http://schemas.microsoft.com/office/powerpoint/2010/main" val="3904477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bwMode="white">
          <a:xfrm>
            <a:off x="269239" y="2092120"/>
            <a:ext cx="11653523" cy="422477"/>
          </a:xfrm>
          <a:prstGeom prst="rect">
            <a:avLst/>
          </a:prstGeom>
        </p:spPr>
        <p:txBody>
          <a:bodyPr/>
          <a:lstStyle>
            <a:lvl1pPr marL="284790" indent="-284790">
              <a:buClrTx/>
              <a:buSzPct val="90000"/>
              <a:buFont typeface="Wingdings" panose="05000000000000000000" pitchFamily="2" charset="2"/>
              <a:buChar char="§"/>
              <a:defRPr sz="1568">
                <a:solidFill>
                  <a:schemeClr val="bg1"/>
                </a:solidFill>
                <a:latin typeface="Segoe UI" pitchFamily="34" charset="0"/>
                <a:ea typeface="Segoe UI" pitchFamily="34" charset="0"/>
                <a:cs typeface="Segoe UI" pitchFamily="34" charset="0"/>
              </a:defRPr>
            </a:lvl1pPr>
            <a:lvl2pPr marL="560241" indent="-275453">
              <a:buClrTx/>
              <a:buSzPct val="90000"/>
              <a:buFont typeface="Arial" pitchFamily="34" charset="0"/>
              <a:buChar char="•"/>
              <a:defRPr sz="1568">
                <a:solidFill>
                  <a:schemeClr val="bg1"/>
                </a:solidFill>
                <a:latin typeface="Segoe UI" pitchFamily="34" charset="0"/>
                <a:ea typeface="Segoe UI" pitchFamily="34" charset="0"/>
                <a:cs typeface="Segoe UI" pitchFamily="34" charset="0"/>
              </a:defRPr>
            </a:lvl2pPr>
            <a:lvl3pPr marL="845031" indent="-284790">
              <a:buClrTx/>
              <a:buSzPct val="90000"/>
              <a:buFont typeface="Arial" pitchFamily="34" charset="0"/>
              <a:buChar char="–"/>
              <a:defRPr sz="1568">
                <a:solidFill>
                  <a:schemeClr val="bg1"/>
                </a:solidFill>
                <a:latin typeface="Segoe UI" pitchFamily="34" charset="0"/>
                <a:ea typeface="Segoe UI" pitchFamily="34" charset="0"/>
                <a:cs typeface="Segoe UI" pitchFamily="34" charset="0"/>
              </a:defRPr>
            </a:lvl3pPr>
            <a:lvl4pPr marL="1069128" indent="-224097">
              <a:buClrTx/>
              <a:buSzPct val="90000"/>
              <a:buFont typeface="Wingdings" panose="05000000000000000000" pitchFamily="2" charset="2"/>
              <a:buChar char="§"/>
              <a:defRPr sz="1568">
                <a:solidFill>
                  <a:schemeClr val="bg1"/>
                </a:solidFill>
                <a:latin typeface="Segoe UI" pitchFamily="34" charset="0"/>
                <a:ea typeface="Segoe UI" pitchFamily="34" charset="0"/>
                <a:cs typeface="Segoe UI" pitchFamily="34" charset="0"/>
              </a:defRPr>
            </a:lvl4pPr>
            <a:lvl5pPr marL="1293225" indent="-224097">
              <a:buClrTx/>
              <a:buSzPct val="90000"/>
              <a:buFont typeface="Wingdings" panose="05000000000000000000" pitchFamily="2" charset="2"/>
              <a:buChar char="§"/>
              <a:defRPr sz="1961">
                <a:solidFill>
                  <a:schemeClr val="bg1"/>
                </a:solidFill>
                <a:latin typeface="Segoe UI" pitchFamily="34" charset="0"/>
                <a:ea typeface="Segoe UI" pitchFamily="34" charset="0"/>
                <a:cs typeface="Segoe UI" pitchFamily="34" charset="0"/>
              </a:defRPr>
            </a:lvl5pPr>
          </a:lstStyle>
          <a:p>
            <a:pPr lvl="0"/>
            <a:r>
              <a:rPr lang="en-US"/>
              <a:t>Click to edit Master text styles</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505050"/>
          </a:solidFill>
        </p:spPr>
        <p:txBody>
          <a:bodyPr wrap="square" lIns="155457" tIns="77729" rIns="155457" bIns="77729" anchor="b" anchorCtr="0">
            <a:noAutofit/>
          </a:bodyPr>
          <a:lstStyle>
            <a:lvl1pPr algn="r">
              <a:buFont typeface="Arial" pitchFamily="34" charset="0"/>
              <a:buNone/>
              <a:defRPr sz="3627" spc="-50" baseline="0">
                <a:solidFill>
                  <a:srgbClr val="FFFFFF"/>
                </a:solidFill>
                <a:effectLst/>
                <a:latin typeface="Segoe UI" pitchFamily="34" charset="0"/>
                <a:ea typeface="Segoe UI" pitchFamily="34" charset="0"/>
                <a:cs typeface="Segoe UI" pitchFamily="34" charset="0"/>
              </a:defRPr>
            </a:lvl1pPr>
          </a:lstStyle>
          <a:p>
            <a:pPr lvl="0"/>
            <a:r>
              <a:rPr lang="en-US" dirty="0"/>
              <a:t>Next:</a:t>
            </a:r>
          </a:p>
        </p:txBody>
      </p:sp>
      <p:sp>
        <p:nvSpPr>
          <p:cNvPr id="5" name="Title 2"/>
          <p:cNvSpPr>
            <a:spLocks noGrp="1"/>
          </p:cNvSpPr>
          <p:nvPr>
            <p:ph type="title"/>
          </p:nvPr>
        </p:nvSpPr>
        <p:spPr bwMode="white">
          <a:xfrm>
            <a:off x="269240" y="289511"/>
            <a:ext cx="11655840" cy="899665"/>
          </a:xfrm>
        </p:spPr>
        <p:txBody>
          <a:bodyPr/>
          <a:lstStyle>
            <a:lvl1pPr>
              <a:defRPr>
                <a:solidFill>
                  <a:schemeClr val="bg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1035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3" y="3083653"/>
            <a:ext cx="3223868" cy="690695"/>
          </a:xfrm>
          <a:prstGeom prst="rect">
            <a:avLst/>
          </a:prstGeom>
        </p:spPr>
      </p:pic>
      <p:sp>
        <p:nvSpPr>
          <p:cNvPr id="4" name="Text Box 3"/>
          <p:cNvSpPr txBox="1">
            <a:spLocks noChangeArrowheads="1"/>
          </p:cNvSpPr>
          <p:nvPr userDrawn="1"/>
        </p:nvSpPr>
        <p:spPr bwMode="blackWhite">
          <a:xfrm>
            <a:off x="267683" y="5960377"/>
            <a:ext cx="10758655" cy="606556"/>
          </a:xfrm>
          <a:prstGeom prst="rect">
            <a:avLst/>
          </a:prstGeom>
        </p:spPr>
        <p:txBody>
          <a:bodyPr vert="horz" wrap="square" lIns="179285" tIns="143428" rIns="179285" bIns="143428" numCol="1" anchor="t" anchorCtr="0" compatLnSpc="1">
            <a:prstTxWarp prst="textNoShape">
              <a:avLst/>
            </a:prstTxWarp>
            <a:spAutoFit/>
          </a:bodyPr>
          <a:lstStyle/>
          <a:p>
            <a:pPr defTabSz="913924" eaLnBrk="0" fontAlgn="base" hangingPunct="0"/>
            <a:r>
              <a:rPr lang="en-US" sz="686" dirty="0">
                <a:gradFill>
                  <a:gsLst>
                    <a:gs pos="0">
                      <a:srgbClr val="505050"/>
                    </a:gs>
                    <a:gs pos="100000">
                      <a:srgbClr val="505050"/>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13924" eaLnBrk="0" fontAlgn="base" hangingPunct="0"/>
            <a:r>
              <a:rPr lang="en-US" sz="686"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585879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177126"/>
          </a:xfrm>
          <a:prstGeom prst="rect">
            <a:avLst/>
          </a:prstGeom>
          <a:solidFill>
            <a:srgbClr val="002060"/>
          </a:soli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3" name="Content Placeholder 2"/>
          <p:cNvSpPr>
            <a:spLocks noGrp="1"/>
          </p:cNvSpPr>
          <p:nvPr>
            <p:ph idx="1"/>
          </p:nvPr>
        </p:nvSpPr>
        <p:spPr>
          <a:xfrm>
            <a:off x="838200" y="1825625"/>
            <a:ext cx="10515600" cy="4351338"/>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Wingdings" panose="05000000000000000000" pitchFamily="2" charset="2"/>
              <a:buChar char="§"/>
              <a:defRPr>
                <a:latin typeface="Segoe UI" panose="020B0502040204020203" pitchFamily="34" charset="0"/>
                <a:cs typeface="Segoe UI" panose="020B0502040204020203" pitchFamily="34" charset="0"/>
              </a:defRPr>
            </a:lvl2pPr>
            <a:lvl3pPr marL="1143000" indent="-228600">
              <a:buFont typeface="Wingdings" panose="05000000000000000000" pitchFamily="2" charset="2"/>
              <a:buChar char="§"/>
              <a:defRPr>
                <a:latin typeface="Segoe UI" panose="020B0502040204020203" pitchFamily="34" charset="0"/>
                <a:cs typeface="Segoe UI" panose="020B0502040204020203" pitchFamily="34" charset="0"/>
              </a:defRPr>
            </a:lvl3pPr>
            <a:lvl4pPr marL="1600200" indent="-228600">
              <a:buFont typeface="Wingdings" panose="05000000000000000000" pitchFamily="2" charset="2"/>
              <a:buChar char="§"/>
              <a:defRPr>
                <a:latin typeface="Segoe UI" panose="020B0502040204020203" pitchFamily="34" charset="0"/>
                <a:cs typeface="Segoe UI" panose="020B0502040204020203" pitchFamily="34" charset="0"/>
              </a:defRPr>
            </a:lvl4pPr>
            <a:lvl5pPr marL="2057400" indent="-228600">
              <a:buFont typeface="Wingdings" panose="05000000000000000000" pitchFamily="2" charset="2"/>
              <a:buChar cha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9410705" y="6477378"/>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114FF349-2143-426B-B8CB-94B0C3CE38BC}" type="slidenum">
              <a:rPr lang="en-US" smtClean="0">
                <a:solidFill>
                  <a:prstClr val="black">
                    <a:tint val="75000"/>
                  </a:prstClr>
                </a:solidFill>
              </a:rPr>
              <a:pPr/>
              <a:t>‹#›</a:t>
            </a:fld>
            <a:endParaRPr lang="en-US" dirty="0">
              <a:solidFill>
                <a:prstClr val="black">
                  <a:tint val="75000"/>
                </a:prstClr>
              </a:solidFill>
            </a:endParaRPr>
          </a:p>
        </p:txBody>
      </p:sp>
      <p:sp>
        <p:nvSpPr>
          <p:cNvPr id="6" name="Title Placeholder 2"/>
          <p:cNvSpPr>
            <a:spLocks noGrp="1"/>
          </p:cNvSpPr>
          <p:nvPr>
            <p:ph type="title"/>
          </p:nvPr>
        </p:nvSpPr>
        <p:spPr>
          <a:xfrm>
            <a:off x="609600" y="136525"/>
            <a:ext cx="11118222" cy="9144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655480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amp; 2-color Non-bulleted text">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177126"/>
          </a:xfrm>
          <a:prstGeom prst="rect">
            <a:avLst/>
          </a:prstGeom>
          <a:solidFill>
            <a:sysClr val="window" lastClr="FFFFFF">
              <a:lumMod val="50000"/>
            </a:sysClr>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 name="Title 1"/>
          <p:cNvSpPr>
            <a:spLocks noGrp="1"/>
          </p:cNvSpPr>
          <p:nvPr>
            <p:ph type="title"/>
          </p:nvPr>
        </p:nvSpPr>
        <p:spPr>
          <a:xfrm>
            <a:off x="584462" y="289511"/>
            <a:ext cx="11340618" cy="899665"/>
          </a:xfrm>
        </p:spPr>
        <p:txBody>
          <a:bodyPr/>
          <a:lstStyle>
            <a:lvl1pPr>
              <a:defRPr sz="4000">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2006575"/>
          </a:xfrm>
        </p:spPr>
        <p:txBody>
          <a:bodyPr/>
          <a:lstStyle>
            <a:lvl1pPr marL="0" indent="0">
              <a:buNone/>
              <a:defRPr sz="4000">
                <a:solidFill>
                  <a:srgbClr val="000000"/>
                </a:solidFill>
                <a:latin typeface="+mn-lt"/>
              </a:defRPr>
            </a:lvl1pPr>
            <a:lvl2pPr marL="0" indent="0">
              <a:buFontTx/>
              <a:buNone/>
              <a:defRPr sz="2000">
                <a:solidFill>
                  <a:srgbClr val="000000"/>
                </a:solidFill>
                <a:latin typeface="+mn-lt"/>
              </a:defRPr>
            </a:lvl2pPr>
            <a:lvl3pPr marL="224097" indent="0">
              <a:buNone/>
              <a:defRPr sz="2000">
                <a:solidFill>
                  <a:srgbClr val="000000"/>
                </a:solidFill>
                <a:latin typeface="+mn-lt"/>
              </a:defRPr>
            </a:lvl3pPr>
            <a:lvl4pPr marL="448193" indent="0">
              <a:buNone/>
              <a:defRPr sz="1800">
                <a:solidFill>
                  <a:srgbClr val="000000"/>
                </a:solidFill>
                <a:latin typeface="+mn-lt"/>
              </a:defRPr>
            </a:lvl4pPr>
            <a:lvl5pPr marL="672290" indent="0">
              <a:buNone/>
              <a:defRPr sz="1800">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1368586" y="6410572"/>
            <a:ext cx="830220" cy="436530"/>
          </a:xfrm>
          <a:prstGeom prst="rect">
            <a:avLst/>
          </a:prstGeom>
          <a:noFill/>
        </p:spPr>
        <p:txBody>
          <a:bodyPr wrap="square" lIns="182880" tIns="146304" rIns="182880" bIns="146304" rtlCol="0">
            <a:spAutoFit/>
          </a:bodyPr>
          <a:lstStyle/>
          <a:p>
            <a:pPr algn="r">
              <a:lnSpc>
                <a:spcPct val="90000"/>
              </a:lnSpc>
              <a:spcAft>
                <a:spcPts val="600"/>
              </a:spcAft>
              <a:defRPr/>
            </a:pPr>
            <a:fld id="{7926EC7F-CF5C-48F7-AE01-C04176AA88D8}" type="slidenum">
              <a:rPr lang="en-US" sz="1000">
                <a:solidFill>
                  <a:prstClr val="white">
                    <a:lumMod val="50000"/>
                  </a:prstClr>
                </a:solidFill>
              </a:rPr>
              <a:pPr algn="r">
                <a:lnSpc>
                  <a:spcPct val="90000"/>
                </a:lnSpc>
                <a:spcAft>
                  <a:spcPts val="600"/>
                </a:spcAft>
                <a:defRPr/>
              </a:pPr>
              <a:t>‹#›</a:t>
            </a:fld>
            <a:endParaRPr lang="en-US" sz="1000" dirty="0" err="1">
              <a:solidFill>
                <a:prstClr val="white">
                  <a:lumMod val="50000"/>
                </a:prstClr>
              </a:solidFill>
            </a:endParaRPr>
          </a:p>
        </p:txBody>
      </p:sp>
    </p:spTree>
    <p:extLst>
      <p:ext uri="{BB962C8B-B14F-4D97-AF65-F5344CB8AC3E}">
        <p14:creationId xmlns:p14="http://schemas.microsoft.com/office/powerpoint/2010/main" val="190179152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824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522D20-7B72-42D6-8F09-54374FB17931}"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793889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28362"/>
            <a:ext cx="11430000" cy="914400"/>
          </a:xfrm>
        </p:spPr>
        <p:txBody>
          <a:bodyPr anchor="t">
            <a:normAutofit/>
          </a:bodyPr>
          <a:lstStyle>
            <a:lvl1pPr>
              <a:defRPr sz="4000" b="0"/>
            </a:lvl1pPr>
          </a:lstStyle>
          <a:p>
            <a:r>
              <a:rPr lang="en-US" dirty="0"/>
              <a:t>Click to edit Master title style</a:t>
            </a:r>
          </a:p>
        </p:txBody>
      </p:sp>
      <p:sp>
        <p:nvSpPr>
          <p:cNvPr id="3" name="Content Placeholder 2"/>
          <p:cNvSpPr>
            <a:spLocks noGrp="1"/>
          </p:cNvSpPr>
          <p:nvPr>
            <p:ph idx="1"/>
          </p:nvPr>
        </p:nvSpPr>
        <p:spPr>
          <a:xfrm>
            <a:off x="383722" y="1825624"/>
            <a:ext cx="11421835" cy="1580642"/>
          </a:xfrm>
        </p:spPr>
        <p:txBody>
          <a:bodyPr/>
          <a:lstStyle>
            <a:lvl2pPr marL="685668" indent="-228556">
              <a:buFont typeface="Calibri" panose="020F0502020204030204" pitchFamily="34" charset="0"/>
              <a:buChar char="₋"/>
              <a:defRPr/>
            </a:lvl2pPr>
            <a:lvl4pPr marL="1599893" indent="-228556">
              <a:buFont typeface="Calibri" panose="020F0502020204030204" pitchFamily="34" charset="0"/>
              <a:buChar char="₋"/>
              <a:defRPr/>
            </a:lvl4pPr>
            <a:lvl5pPr marL="2057005" indent="-228556">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623508" y="6463413"/>
            <a:ext cx="547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defRPr/>
            </a:pPr>
            <a:fld id="{BA59DB56-CF6F-44DC-A90F-C9282FF4AEBF}" type="slidenum">
              <a:rPr lang="en-US" smtClean="0">
                <a:solidFill>
                  <a:srgbClr val="505050">
                    <a:tint val="75000"/>
                  </a:srgbClr>
                </a:solidFill>
              </a:rPr>
              <a:pPr fontAlgn="base">
                <a:defRPr/>
              </a:pPr>
              <a:t>‹#›</a:t>
            </a:fld>
            <a:endParaRPr lang="en-US" dirty="0">
              <a:solidFill>
                <a:srgbClr val="505050">
                  <a:tint val="75000"/>
                </a:srgbClr>
              </a:solidFill>
            </a:endParaRPr>
          </a:p>
        </p:txBody>
      </p:sp>
    </p:spTree>
    <p:extLst>
      <p:ext uri="{BB962C8B-B14F-4D97-AF65-F5344CB8AC3E}">
        <p14:creationId xmlns:p14="http://schemas.microsoft.com/office/powerpoint/2010/main" val="3391719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2050"/>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ltGray">
          <a:xfrm>
            <a:off x="9231246" y="825172"/>
            <a:ext cx="2689274" cy="5972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3003" y="299807"/>
            <a:ext cx="3137517" cy="5972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General 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716192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656736"/>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630342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211668" cy="158750"/>
        </p:xfrm>
        <a:graphic>
          <a:graphicData uri="http://schemas.openxmlformats.org/presentationml/2006/ole">
            <mc:AlternateContent xmlns:mc="http://schemas.openxmlformats.org/markup-compatibility/2006">
              <mc:Choice xmlns:v="urn:schemas-microsoft-com:vml" Requires="v">
                <p:oleObj spid="_x0000_s4102"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8"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 name="Subtitle 2"/>
          <p:cNvSpPr>
            <a:spLocks noGrp="1"/>
          </p:cNvSpPr>
          <p:nvPr>
            <p:ph type="subTitle" idx="1"/>
          </p:nvPr>
        </p:nvSpPr>
        <p:spPr>
          <a:xfrm>
            <a:off x="269303" y="3877271"/>
            <a:ext cx="6273417" cy="669927"/>
          </a:xfrm>
        </p:spPr>
        <p:txBody>
          <a:bodyPr lIns="146304" tIns="109728" rIns="146304" bIns="109728"/>
          <a:lstStyle>
            <a:lvl1pPr marL="0" indent="0" algn="l">
              <a:buNone/>
              <a:defRPr sz="2941" b="0" cap="none" spc="0" baseline="0">
                <a:solidFill>
                  <a:schemeClr val="accent6"/>
                </a:solidFill>
                <a:latin typeface="+mj-lt"/>
              </a:defRPr>
            </a:lvl1pPr>
            <a:lvl2pPr marL="529092" indent="0" algn="ctr">
              <a:buNone/>
              <a:defRPr>
                <a:solidFill>
                  <a:schemeClr val="tx1">
                    <a:tint val="75000"/>
                  </a:schemeClr>
                </a:solidFill>
              </a:defRPr>
            </a:lvl2pPr>
            <a:lvl3pPr marL="1058184" indent="0" algn="ctr">
              <a:buNone/>
              <a:defRPr>
                <a:solidFill>
                  <a:schemeClr val="tx1">
                    <a:tint val="75000"/>
                  </a:schemeClr>
                </a:solidFill>
              </a:defRPr>
            </a:lvl3pPr>
            <a:lvl4pPr marL="1587276" indent="0" algn="ctr">
              <a:buNone/>
              <a:defRPr>
                <a:solidFill>
                  <a:schemeClr val="tx1">
                    <a:tint val="75000"/>
                  </a:schemeClr>
                </a:solidFill>
              </a:defRPr>
            </a:lvl4pPr>
            <a:lvl5pPr marL="2116368" indent="0" algn="ctr">
              <a:buNone/>
              <a:defRPr>
                <a:solidFill>
                  <a:schemeClr val="tx1">
                    <a:tint val="75000"/>
                  </a:schemeClr>
                </a:solidFill>
              </a:defRPr>
            </a:lvl5pPr>
            <a:lvl6pPr marL="2645460" indent="0" algn="ctr">
              <a:buNone/>
              <a:defRPr>
                <a:solidFill>
                  <a:schemeClr val="tx1">
                    <a:tint val="75000"/>
                  </a:schemeClr>
                </a:solidFill>
              </a:defRPr>
            </a:lvl6pPr>
            <a:lvl7pPr marL="3174553" indent="0" algn="ctr">
              <a:buNone/>
              <a:defRPr>
                <a:solidFill>
                  <a:schemeClr val="tx1">
                    <a:tint val="75000"/>
                  </a:schemeClr>
                </a:solidFill>
              </a:defRPr>
            </a:lvl7pPr>
            <a:lvl8pPr marL="3703644" indent="0" algn="ctr">
              <a:buNone/>
              <a:defRPr>
                <a:solidFill>
                  <a:schemeClr val="tx1">
                    <a:tint val="75000"/>
                  </a:schemeClr>
                </a:solidFill>
              </a:defRPr>
            </a:lvl8pPr>
            <a:lvl9pPr marL="4232736"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title"/>
          </p:nvPr>
        </p:nvSpPr>
        <p:spPr/>
        <p:txBody>
          <a:bodyPr/>
          <a:lstStyle/>
          <a:p>
            <a:r>
              <a:rPr lang="en-US"/>
              <a:t>Click to edit Master title style</a:t>
            </a:r>
          </a:p>
        </p:txBody>
      </p:sp>
      <p:pic>
        <p:nvPicPr>
          <p:cNvPr id="32322" name="Picture 578" descr="https://qzevents.files.wordpress.com/2015/05/microsoft-logo-white-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840686" y="5867400"/>
            <a:ext cx="2084394" cy="76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088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132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Special</a:t>
            </a:r>
          </a:p>
        </p:txBody>
      </p:sp>
    </p:spTree>
    <p:extLst>
      <p:ext uri="{BB962C8B-B14F-4D97-AF65-F5344CB8AC3E}">
        <p14:creationId xmlns:p14="http://schemas.microsoft.com/office/powerpoint/2010/main" val="4049603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3"/>
          <p:cNvSpPr>
            <a:spLocks noGrp="1"/>
          </p:cNvSpPr>
          <p:nvPr>
            <p:ph type="body" sz="quarter" idx="10"/>
          </p:nvPr>
        </p:nvSpPr>
        <p:spPr>
          <a:xfrm>
            <a:off x="269239" y="2092120"/>
            <a:ext cx="11653523" cy="422477"/>
          </a:xfrm>
        </p:spPr>
        <p:txBody>
          <a:bodyPr>
            <a:spAutoFit/>
          </a:bodyPr>
          <a:lstStyle>
            <a:lvl1pPr>
              <a:defRPr sz="1568"/>
            </a:lvl1pPr>
            <a:lvl2pPr>
              <a:defRPr sz="1765"/>
            </a:lvl2pPr>
            <a:lvl3pPr>
              <a:defRPr sz="1765"/>
            </a:lvl3pPr>
            <a:lvl4pPr>
              <a:defRPr sz="1568"/>
            </a:lvl4pPr>
            <a:lvl5pPr>
              <a:defRPr sz="1568"/>
            </a:lvl5pPr>
          </a:lstStyle>
          <a:p>
            <a:pPr lvl="0"/>
            <a:r>
              <a:rPr lang="en-US"/>
              <a:t>Click to edit Master text styles</a:t>
            </a:r>
          </a:p>
        </p:txBody>
      </p:sp>
      <p:sp>
        <p:nvSpPr>
          <p:cNvPr id="4" name="Text Placeholder 2"/>
          <p:cNvSpPr>
            <a:spLocks noGrp="1"/>
          </p:cNvSpPr>
          <p:nvPr>
            <p:ph type="body" sz="quarter" idx="11"/>
          </p:nvPr>
        </p:nvSpPr>
        <p:spPr>
          <a:xfrm>
            <a:off x="269237" y="1189177"/>
            <a:ext cx="11655840" cy="596144"/>
          </a:xfrm>
        </p:spPr>
        <p:txBody>
          <a:bodyPr vert="horz" wrap="square" lIns="146304" tIns="91440" rIns="146304" bIns="91440" rtlCol="0" anchor="t">
            <a:noAutofit/>
          </a:bodyPr>
          <a:lstStyle>
            <a:lvl1pPr marL="0" indent="0">
              <a:buFontTx/>
              <a:buNone/>
              <a:defRPr lang="en-US" sz="1961" b="0" cap="none" spc="-100" dirty="0" smtClean="0">
                <a:ln w="3175">
                  <a:noFill/>
                </a:ln>
                <a:solidFill>
                  <a:schemeClr val="tx1"/>
                </a:solidFill>
                <a:effectLst/>
                <a:latin typeface="+mn-lt"/>
                <a:cs typeface="Segoe UI" pitchFamily="34" charset="0"/>
              </a:defRPr>
            </a:lvl1pPr>
            <a:lvl2pPr>
              <a:defRPr lang="en-US" sz="1568" dirty="0" smtClean="0"/>
            </a:lvl2pPr>
            <a:lvl3pPr>
              <a:defRPr lang="en-US" sz="1568" dirty="0" smtClean="0"/>
            </a:lvl3pPr>
            <a:lvl4pPr>
              <a:defRPr lang="en-US" sz="1372" dirty="0" smtClean="0"/>
            </a:lvl4pPr>
            <a:lvl5pPr>
              <a:defRPr lang="en-US" sz="1372" dirty="0"/>
            </a:lvl5pPr>
          </a:lstStyle>
          <a:p>
            <a:pPr lvl="0">
              <a:spcBef>
                <a:spcPct val="0"/>
              </a:spcBef>
              <a:buNone/>
            </a:pPr>
            <a:r>
              <a:rPr lang="en-US"/>
              <a:t>Click to edit Master text styles</a:t>
            </a:r>
          </a:p>
        </p:txBody>
      </p:sp>
    </p:spTree>
    <p:extLst>
      <p:ext uri="{BB962C8B-B14F-4D97-AF65-F5344CB8AC3E}">
        <p14:creationId xmlns:p14="http://schemas.microsoft.com/office/powerpoint/2010/main" val="4286629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Light Purple">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39" y="2084172"/>
            <a:ext cx="11653523" cy="2839880"/>
          </a:xfrm>
        </p:spPr>
        <p:txBody>
          <a:bodyPr anchor="t" anchorCtr="0">
            <a:spAutoFit/>
          </a:bodyPr>
          <a:lstStyle>
            <a:lvl1pPr>
              <a:defRPr sz="862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119017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Title Purple">
    <p:spTree>
      <p:nvGrpSpPr>
        <p:cNvPr id="1" name=""/>
        <p:cNvGrpSpPr/>
        <p:nvPr/>
      </p:nvGrpSpPr>
      <p:grpSpPr>
        <a:xfrm>
          <a:off x="0" y="0"/>
          <a:ext cx="0" cy="0"/>
          <a:chOff x="0" y="0"/>
          <a:chExt cx="0" cy="0"/>
        </a:xfrm>
      </p:grpSpPr>
      <p:sp>
        <p:nvSpPr>
          <p:cNvPr id="6" name="Title 1"/>
          <p:cNvSpPr>
            <a:spLocks noGrp="1"/>
          </p:cNvSpPr>
          <p:nvPr userDrawn="1">
            <p:ph type="title"/>
          </p:nvPr>
        </p:nvSpPr>
        <p:spPr>
          <a:xfrm>
            <a:off x="269239" y="2084172"/>
            <a:ext cx="11653523" cy="2839880"/>
          </a:xfrm>
        </p:spPr>
        <p:txBody>
          <a:bodyPr anchor="t" anchorCtr="0">
            <a:spAutoFit/>
          </a:bodyPr>
          <a:lstStyle>
            <a:lvl1pPr>
              <a:defRPr sz="8627">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0797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3"/>
          <p:cNvSpPr>
            <a:spLocks noGrp="1"/>
          </p:cNvSpPr>
          <p:nvPr>
            <p:ph type="body" sz="quarter" idx="10"/>
          </p:nvPr>
        </p:nvSpPr>
        <p:spPr>
          <a:xfrm>
            <a:off x="269241" y="2092120"/>
            <a:ext cx="5378548" cy="422477"/>
          </a:xfrm>
        </p:spPr>
        <p:txBody>
          <a:bodyPr wrap="square">
            <a:spAutoFit/>
          </a:bodyPr>
          <a:lstStyle>
            <a:lvl1pPr marL="281677" indent="-281677">
              <a:spcBef>
                <a:spcPts val="0"/>
              </a:spcBef>
              <a:buClr>
                <a:schemeClr val="tx1"/>
              </a:buClr>
              <a:buFont typeface="Wingdings" panose="05000000000000000000" pitchFamily="2" charset="2"/>
              <a:buChar char="§"/>
              <a:defRPr sz="1568"/>
            </a:lvl1pPr>
            <a:lvl2pPr marL="520702" indent="-228601">
              <a:spcBef>
                <a:spcPts val="0"/>
              </a:spcBef>
              <a:defRPr sz="1765"/>
            </a:lvl2pPr>
            <a:lvl3pPr marL="685803" indent="-165101">
              <a:spcBef>
                <a:spcPts val="0"/>
              </a:spcBef>
              <a:tabLst/>
              <a:defRPr sz="1765"/>
            </a:lvl3pPr>
            <a:lvl4pPr marL="863603" indent="-177801">
              <a:defRPr sz="1568"/>
            </a:lvl4pPr>
            <a:lvl5pPr marL="1028704" indent="-165101">
              <a:tabLst/>
              <a:defRPr sz="1568"/>
            </a:lvl5pPr>
          </a:lstStyle>
          <a:p>
            <a:pPr lvl="0"/>
            <a:r>
              <a:rPr lang="en-US"/>
              <a:t>Click to edit Master text styles</a:t>
            </a:r>
          </a:p>
        </p:txBody>
      </p:sp>
      <p:sp>
        <p:nvSpPr>
          <p:cNvPr id="4" name="Text Placeholder 3"/>
          <p:cNvSpPr>
            <a:spLocks noGrp="1"/>
          </p:cNvSpPr>
          <p:nvPr>
            <p:ph type="body" sz="quarter" idx="11"/>
          </p:nvPr>
        </p:nvSpPr>
        <p:spPr>
          <a:xfrm>
            <a:off x="6544214" y="2092120"/>
            <a:ext cx="5378548" cy="422477"/>
          </a:xfrm>
        </p:spPr>
        <p:txBody>
          <a:bodyPr wrap="square">
            <a:spAutoFit/>
          </a:bodyPr>
          <a:lstStyle>
            <a:lvl1pPr marL="281677" indent="-281677">
              <a:spcBef>
                <a:spcPts val="0"/>
              </a:spcBef>
              <a:buClr>
                <a:schemeClr val="tx1"/>
              </a:buClr>
              <a:buFont typeface="Wingdings" panose="05000000000000000000" pitchFamily="2" charset="2"/>
              <a:buChar char="§"/>
              <a:defRPr sz="1568"/>
            </a:lvl1pPr>
            <a:lvl2pPr marL="520702" indent="-228601">
              <a:defRPr sz="1765"/>
            </a:lvl2pPr>
            <a:lvl3pPr marL="685803" indent="-165101">
              <a:tabLst/>
              <a:defRPr sz="1765"/>
            </a:lvl3pPr>
            <a:lvl4pPr marL="863603" indent="-177801">
              <a:defRPr sz="1568"/>
            </a:lvl4pPr>
            <a:lvl5pPr marL="1028704" indent="-165101">
              <a:tabLst/>
              <a:defRPr sz="1568"/>
            </a:lvl5pPr>
          </a:lstStyle>
          <a:p>
            <a:pPr lvl="0"/>
            <a:r>
              <a:rPr lang="en-US"/>
              <a:t>Click to edit Master text styles</a:t>
            </a:r>
          </a:p>
        </p:txBody>
      </p:sp>
      <p:grpSp>
        <p:nvGrpSpPr>
          <p:cNvPr id="5" name="Group 4"/>
          <p:cNvGrpSpPr/>
          <p:nvPr userDrawn="1"/>
        </p:nvGrpSpPr>
        <p:grpSpPr>
          <a:xfrm>
            <a:off x="-22429" y="5656608"/>
            <a:ext cx="12192000" cy="1048992"/>
            <a:chOff x="0" y="1288268"/>
            <a:chExt cx="12192000" cy="1048992"/>
          </a:xfrm>
        </p:grpSpPr>
        <p:cxnSp>
          <p:nvCxnSpPr>
            <p:cNvPr id="6" name="Straight Connector 5"/>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932193" y="1288268"/>
              <a:ext cx="4949205" cy="1048992"/>
              <a:chOff x="309711" y="1378337"/>
              <a:chExt cx="11361698" cy="240812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9" name="Group 8"/>
              <p:cNvGrpSpPr/>
              <p:nvPr/>
            </p:nvGrpSpPr>
            <p:grpSpPr>
              <a:xfrm>
                <a:off x="7499238" y="1556992"/>
                <a:ext cx="1828800" cy="1828800"/>
                <a:chOff x="7499238" y="1556992"/>
                <a:chExt cx="1828800" cy="1828800"/>
              </a:xfrm>
            </p:grpSpPr>
            <p:sp>
              <p:nvSpPr>
                <p:cNvPr id="19" name="Oval 18"/>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bwMode="black">
                <a:xfrm>
                  <a:off x="8206169" y="2012805"/>
                  <a:ext cx="517912" cy="999201"/>
                  <a:chOff x="3360738" y="989012"/>
                  <a:chExt cx="746125" cy="1439864"/>
                </a:xfrm>
              </p:grpSpPr>
              <p:sp>
                <p:nvSpPr>
                  <p:cNvPr id="21"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10" name="Group 9"/>
              <p:cNvGrpSpPr/>
              <p:nvPr/>
            </p:nvGrpSpPr>
            <p:grpSpPr>
              <a:xfrm>
                <a:off x="9842609" y="1556992"/>
                <a:ext cx="1828800" cy="1828800"/>
                <a:chOff x="9842609" y="1556992"/>
                <a:chExt cx="1828800" cy="1828800"/>
              </a:xfrm>
            </p:grpSpPr>
            <p:sp>
              <p:nvSpPr>
                <p:cNvPr id="17" name="Oval 16"/>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ndParaRPr>
                </a:p>
              </p:txBody>
            </p:sp>
          </p:grpSp>
          <p:grpSp>
            <p:nvGrpSpPr>
              <p:cNvPr id="11" name="Group 10"/>
              <p:cNvGrpSpPr/>
              <p:nvPr/>
            </p:nvGrpSpPr>
            <p:grpSpPr>
              <a:xfrm>
                <a:off x="2777679" y="1556992"/>
                <a:ext cx="1898474" cy="1828800"/>
                <a:chOff x="2777679" y="1556992"/>
                <a:chExt cx="1898474" cy="1828800"/>
              </a:xfrm>
            </p:grpSpPr>
            <p:sp>
              <p:nvSpPr>
                <p:cNvPr id="15" name="Oval 14"/>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12" name="Group 11"/>
              <p:cNvGrpSpPr/>
              <p:nvPr/>
            </p:nvGrpSpPr>
            <p:grpSpPr>
              <a:xfrm>
                <a:off x="5155867" y="1556992"/>
                <a:ext cx="1828800" cy="1828800"/>
                <a:chOff x="5155867" y="1556992"/>
                <a:chExt cx="1828800" cy="1828800"/>
              </a:xfrm>
            </p:grpSpPr>
            <p:sp>
              <p:nvSpPr>
                <p:cNvPr id="13" name="Oval 12"/>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grpSp>
    </p:spTree>
    <p:extLst>
      <p:ext uri="{BB962C8B-B14F-4D97-AF65-F5344CB8AC3E}">
        <p14:creationId xmlns:p14="http://schemas.microsoft.com/office/powerpoint/2010/main" val="56004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522D20-7B72-42D6-8F09-54374FB17931}"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3853397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g Idea">
    <p:spTree>
      <p:nvGrpSpPr>
        <p:cNvPr id="1" name=""/>
        <p:cNvGrpSpPr/>
        <p:nvPr/>
      </p:nvGrpSpPr>
      <p:grpSpPr>
        <a:xfrm>
          <a:off x="0" y="0"/>
          <a:ext cx="0" cy="0"/>
          <a:chOff x="0" y="0"/>
          <a:chExt cx="0" cy="0"/>
        </a:xfrm>
      </p:grpSpPr>
      <p:sp>
        <p:nvSpPr>
          <p:cNvPr id="3" name="Title 1"/>
          <p:cNvSpPr txBox="1">
            <a:spLocks/>
          </p:cNvSpPr>
          <p:nvPr userDrawn="1"/>
        </p:nvSpPr>
        <p:spPr bwMode="auto">
          <a:xfrm>
            <a:off x="277021" y="2106292"/>
            <a:ext cx="11655840" cy="2832609"/>
          </a:xfrm>
          <a:prstGeom prst="rect">
            <a:avLst/>
          </a:prstGeom>
          <a:noFill/>
          <a:ln w="9525" algn="ctr">
            <a:noFill/>
            <a:miter lim="800000"/>
            <a:headEnd/>
            <a:tailEnd/>
          </a:ln>
          <a:effectLst/>
        </p:spPr>
        <p:txBody>
          <a:bodyPr vert="horz" wrap="square" lIns="143428" tIns="89642" rIns="143428" bIns="89642" numCol="1" anchor="ctr" anchorCtr="0" compatLnSpc="1">
            <a:prstTxWarp prst="textNoShape">
              <a:avLst/>
            </a:prstTxWarp>
          </a:bodyPr>
          <a:lstStyle>
            <a:lvl1pPr algn="ctr">
              <a:defRPr sz="8800" baseline="0"/>
            </a:lvl1pPr>
          </a:lstStyle>
          <a:p>
            <a:pPr defTabSz="1028791" fontAlgn="base">
              <a:spcBef>
                <a:spcPct val="0"/>
              </a:spcBef>
              <a:spcAft>
                <a:spcPct val="0"/>
              </a:spcAft>
              <a:defRPr/>
            </a:pPr>
            <a:endParaRPr lang="en-US" sz="8627" kern="0" dirty="0">
              <a:solidFill>
                <a:srgbClr val="0072C6"/>
              </a:solidFill>
              <a:latin typeface="Segoe UI Light"/>
            </a:endParaRPr>
          </a:p>
        </p:txBody>
      </p:sp>
      <p:sp>
        <p:nvSpPr>
          <p:cNvPr id="4" name="Title 1"/>
          <p:cNvSpPr>
            <a:spLocks noGrp="1"/>
          </p:cNvSpPr>
          <p:nvPr>
            <p:ph type="title"/>
          </p:nvPr>
        </p:nvSpPr>
        <p:spPr>
          <a:xfrm>
            <a:off x="277021" y="2106292"/>
            <a:ext cx="11655840" cy="2840637"/>
          </a:xfrm>
        </p:spPr>
        <p:txBody>
          <a:bodyPr anchor="ctr"/>
          <a:lstStyle>
            <a:lvl1pPr algn="ctr">
              <a:defRPr sz="8627" baseline="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3217308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Idea on Blue">
    <p:spTree>
      <p:nvGrpSpPr>
        <p:cNvPr id="1" name=""/>
        <p:cNvGrpSpPr/>
        <p:nvPr/>
      </p:nvGrpSpPr>
      <p:grpSpPr>
        <a:xfrm>
          <a:off x="0" y="0"/>
          <a:ext cx="0" cy="0"/>
          <a:chOff x="0" y="0"/>
          <a:chExt cx="0" cy="0"/>
        </a:xfrm>
      </p:grpSpPr>
      <p:sp>
        <p:nvSpPr>
          <p:cNvPr id="3" name="Title 1"/>
          <p:cNvSpPr>
            <a:spLocks noGrp="1"/>
          </p:cNvSpPr>
          <p:nvPr>
            <p:ph type="title"/>
          </p:nvPr>
        </p:nvSpPr>
        <p:spPr>
          <a:xfrm>
            <a:off x="277021" y="2106292"/>
            <a:ext cx="11655840" cy="2840637"/>
          </a:xfrm>
        </p:spPr>
        <p:txBody>
          <a:bodyPr anchor="ctr"/>
          <a:lstStyle>
            <a:lvl1pPr algn="ctr">
              <a:defRPr sz="8627" baseline="0">
                <a:gradFill>
                  <a:gsLst>
                    <a:gs pos="13139">
                      <a:srgbClr val="FFFFFF"/>
                    </a:gs>
                    <a:gs pos="45000">
                      <a:srgbClr val="FFFFFF"/>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2491137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277021" y="2383023"/>
            <a:ext cx="11653523" cy="995838"/>
          </a:xfrm>
        </p:spPr>
        <p:txBody>
          <a:bodyPr/>
          <a:lstStyle>
            <a:lvl1pPr marL="0" indent="0">
              <a:buNone/>
              <a:defRPr sz="5294" b="0">
                <a:gradFill>
                  <a:gsLst>
                    <a:gs pos="3333">
                      <a:schemeClr val="tx1"/>
                    </a:gs>
                    <a:gs pos="39000">
                      <a:schemeClr val="tx1"/>
                    </a:gs>
                  </a:gsLst>
                  <a:lin ang="5400000" scaled="0"/>
                </a:gradFill>
                <a:latin typeface="+mj-lt"/>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p:txBody>
      </p:sp>
      <p:sp>
        <p:nvSpPr>
          <p:cNvPr id="4" name="Title 1"/>
          <p:cNvSpPr>
            <a:spLocks noGrp="1"/>
          </p:cNvSpPr>
          <p:nvPr>
            <p:ph type="title"/>
          </p:nvPr>
        </p:nvSpPr>
        <p:spPr>
          <a:xfrm>
            <a:off x="277021" y="1187621"/>
            <a:ext cx="11655840" cy="899665"/>
          </a:xfrm>
        </p:spPr>
        <p:txBody>
          <a:bodyPr/>
          <a:lstStyle>
            <a:lvl1pPr>
              <a:defRPr sz="7058" baseline="0">
                <a:solidFill>
                  <a:schemeClr val="accent1"/>
                </a:solidFill>
              </a:defRPr>
            </a:lvl1pPr>
          </a:lstStyle>
          <a:p>
            <a:r>
              <a:rPr lang="en-US"/>
              <a:t>Click to edit Master title style</a:t>
            </a:r>
            <a:endParaRPr lang="en-US" dirty="0"/>
          </a:p>
        </p:txBody>
      </p:sp>
      <p:grpSp>
        <p:nvGrpSpPr>
          <p:cNvPr id="5" name="Group 4"/>
          <p:cNvGrpSpPr/>
          <p:nvPr userDrawn="1"/>
        </p:nvGrpSpPr>
        <p:grpSpPr>
          <a:xfrm>
            <a:off x="-22429" y="5562600"/>
            <a:ext cx="12192000" cy="1048992"/>
            <a:chOff x="0" y="1288268"/>
            <a:chExt cx="12192000" cy="1048992"/>
          </a:xfrm>
        </p:grpSpPr>
        <p:cxnSp>
          <p:nvCxnSpPr>
            <p:cNvPr id="6" name="Straight Connector 5"/>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932193" y="1288268"/>
              <a:ext cx="4949205" cy="1048992"/>
              <a:chOff x="309711" y="1378337"/>
              <a:chExt cx="11361698" cy="240812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9" name="Group 8"/>
              <p:cNvGrpSpPr/>
              <p:nvPr/>
            </p:nvGrpSpPr>
            <p:grpSpPr>
              <a:xfrm>
                <a:off x="7499238" y="1556992"/>
                <a:ext cx="1828800" cy="1828800"/>
                <a:chOff x="7499238" y="1556992"/>
                <a:chExt cx="1828800" cy="1828800"/>
              </a:xfrm>
            </p:grpSpPr>
            <p:sp>
              <p:nvSpPr>
                <p:cNvPr id="19" name="Oval 18"/>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bwMode="black">
                <a:xfrm>
                  <a:off x="8206169" y="2012805"/>
                  <a:ext cx="517912" cy="999201"/>
                  <a:chOff x="3360738" y="989012"/>
                  <a:chExt cx="746125" cy="1439864"/>
                </a:xfrm>
              </p:grpSpPr>
              <p:sp>
                <p:nvSpPr>
                  <p:cNvPr id="21"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4"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10" name="Group 9"/>
              <p:cNvGrpSpPr/>
              <p:nvPr/>
            </p:nvGrpSpPr>
            <p:grpSpPr>
              <a:xfrm>
                <a:off x="9842609" y="1556992"/>
                <a:ext cx="1828800" cy="1828800"/>
                <a:chOff x="9842609" y="1556992"/>
                <a:chExt cx="1828800" cy="1828800"/>
              </a:xfrm>
            </p:grpSpPr>
            <p:sp>
              <p:nvSpPr>
                <p:cNvPr id="17" name="Oval 16"/>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ndParaRPr>
                </a:p>
              </p:txBody>
            </p:sp>
          </p:grpSp>
          <p:grpSp>
            <p:nvGrpSpPr>
              <p:cNvPr id="11" name="Group 10"/>
              <p:cNvGrpSpPr/>
              <p:nvPr/>
            </p:nvGrpSpPr>
            <p:grpSpPr>
              <a:xfrm>
                <a:off x="2777679" y="1556992"/>
                <a:ext cx="1898474" cy="1828800"/>
                <a:chOff x="2777679" y="1556992"/>
                <a:chExt cx="1898474" cy="1828800"/>
              </a:xfrm>
            </p:grpSpPr>
            <p:sp>
              <p:nvSpPr>
                <p:cNvPr id="15" name="Oval 14"/>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12" name="Group 11"/>
              <p:cNvGrpSpPr/>
              <p:nvPr/>
            </p:nvGrpSpPr>
            <p:grpSpPr>
              <a:xfrm>
                <a:off x="5155867" y="1556992"/>
                <a:ext cx="1828800" cy="1828800"/>
                <a:chOff x="5155867" y="1556992"/>
                <a:chExt cx="1828800" cy="1828800"/>
              </a:xfrm>
            </p:grpSpPr>
            <p:sp>
              <p:nvSpPr>
                <p:cNvPr id="13" name="Oval 12"/>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grpSp>
    </p:spTree>
    <p:extLst>
      <p:ext uri="{BB962C8B-B14F-4D97-AF65-F5344CB8AC3E}">
        <p14:creationId xmlns:p14="http://schemas.microsoft.com/office/powerpoint/2010/main" val="17321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on Blue">
    <p:spTree>
      <p:nvGrpSpPr>
        <p:cNvPr id="1" name=""/>
        <p:cNvGrpSpPr/>
        <p:nvPr/>
      </p:nvGrpSpPr>
      <p:grpSpPr>
        <a:xfrm>
          <a:off x="0" y="0"/>
          <a:ext cx="0" cy="0"/>
          <a:chOff x="0" y="0"/>
          <a:chExt cx="0" cy="0"/>
        </a:xfrm>
      </p:grpSpPr>
      <p:grpSp>
        <p:nvGrpSpPr>
          <p:cNvPr id="2" name="Group 1"/>
          <p:cNvGrpSpPr/>
          <p:nvPr userDrawn="1"/>
        </p:nvGrpSpPr>
        <p:grpSpPr>
          <a:xfrm>
            <a:off x="-22429" y="5562600"/>
            <a:ext cx="12192000" cy="1048992"/>
            <a:chOff x="0" y="1288268"/>
            <a:chExt cx="12192000" cy="1048992"/>
          </a:xfrm>
        </p:grpSpPr>
        <p:cxnSp>
          <p:nvCxnSpPr>
            <p:cNvPr id="3" name="Straight Connector 2"/>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932193" y="1288268"/>
              <a:ext cx="4949205" cy="1048992"/>
              <a:chOff x="309711" y="1378337"/>
              <a:chExt cx="11361698" cy="24081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6" name="Group 5"/>
              <p:cNvGrpSpPr/>
              <p:nvPr/>
            </p:nvGrpSpPr>
            <p:grpSpPr>
              <a:xfrm>
                <a:off x="7499238" y="1556992"/>
                <a:ext cx="1828800" cy="1828800"/>
                <a:chOff x="7499238" y="1556992"/>
                <a:chExt cx="1828800" cy="1828800"/>
              </a:xfrm>
            </p:grpSpPr>
            <p:sp>
              <p:nvSpPr>
                <p:cNvPr id="16" name="Oval 15"/>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bwMode="black">
                <a:xfrm>
                  <a:off x="8206169" y="2012805"/>
                  <a:ext cx="517912" cy="999201"/>
                  <a:chOff x="3360738" y="989012"/>
                  <a:chExt cx="746125" cy="1439864"/>
                </a:xfrm>
              </p:grpSpPr>
              <p:sp>
                <p:nvSpPr>
                  <p:cNvPr id="1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7" name="Group 6"/>
              <p:cNvGrpSpPr/>
              <p:nvPr/>
            </p:nvGrpSpPr>
            <p:grpSpPr>
              <a:xfrm>
                <a:off x="9842609" y="1556992"/>
                <a:ext cx="1828800" cy="1828800"/>
                <a:chOff x="9842609" y="1556992"/>
                <a:chExt cx="1828800" cy="1828800"/>
              </a:xfrm>
            </p:grpSpPr>
            <p:sp>
              <p:nvSpPr>
                <p:cNvPr id="14" name="Oval 13"/>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ndParaRPr>
                </a:p>
              </p:txBody>
            </p:sp>
          </p:grpSp>
          <p:grpSp>
            <p:nvGrpSpPr>
              <p:cNvPr id="8" name="Group 7"/>
              <p:cNvGrpSpPr/>
              <p:nvPr/>
            </p:nvGrpSpPr>
            <p:grpSpPr>
              <a:xfrm>
                <a:off x="2777679" y="1556992"/>
                <a:ext cx="1898474" cy="1828800"/>
                <a:chOff x="2777679" y="1556992"/>
                <a:chExt cx="1898474" cy="1828800"/>
              </a:xfrm>
            </p:grpSpPr>
            <p:sp>
              <p:nvSpPr>
                <p:cNvPr id="12" name="Oval 11"/>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9" name="Group 8"/>
              <p:cNvGrpSpPr/>
              <p:nvPr/>
            </p:nvGrpSpPr>
            <p:grpSpPr>
              <a:xfrm>
                <a:off x="5155867" y="1556992"/>
                <a:ext cx="1828800" cy="1828800"/>
                <a:chOff x="5155867" y="1556992"/>
                <a:chExt cx="1828800" cy="1828800"/>
              </a:xfrm>
            </p:grpSpPr>
            <p:sp>
              <p:nvSpPr>
                <p:cNvPr id="10" name="Oval 9"/>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grpSp>
    </p:spTree>
    <p:extLst>
      <p:ext uri="{BB962C8B-B14F-4D97-AF65-F5344CB8AC3E}">
        <p14:creationId xmlns:p14="http://schemas.microsoft.com/office/powerpoint/2010/main" val="549576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on Light Purple">
    <p:spTree>
      <p:nvGrpSpPr>
        <p:cNvPr id="1" name=""/>
        <p:cNvGrpSpPr/>
        <p:nvPr/>
      </p:nvGrpSpPr>
      <p:grpSpPr>
        <a:xfrm>
          <a:off x="0" y="0"/>
          <a:ext cx="0" cy="0"/>
          <a:chOff x="0" y="0"/>
          <a:chExt cx="0" cy="0"/>
        </a:xfrm>
      </p:grpSpPr>
      <p:grpSp>
        <p:nvGrpSpPr>
          <p:cNvPr id="2" name="Group 1"/>
          <p:cNvGrpSpPr/>
          <p:nvPr userDrawn="1"/>
        </p:nvGrpSpPr>
        <p:grpSpPr>
          <a:xfrm>
            <a:off x="-22429" y="5732808"/>
            <a:ext cx="12192000" cy="1048992"/>
            <a:chOff x="0" y="1288268"/>
            <a:chExt cx="12192000" cy="1048992"/>
          </a:xfrm>
        </p:grpSpPr>
        <p:cxnSp>
          <p:nvCxnSpPr>
            <p:cNvPr id="3" name="Straight Connector 2"/>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932193" y="1288268"/>
              <a:ext cx="4949205" cy="1048992"/>
              <a:chOff x="309711" y="1378337"/>
              <a:chExt cx="11361698" cy="24081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6" name="Group 5"/>
              <p:cNvGrpSpPr/>
              <p:nvPr/>
            </p:nvGrpSpPr>
            <p:grpSpPr>
              <a:xfrm>
                <a:off x="7499238" y="1556992"/>
                <a:ext cx="1828800" cy="1828800"/>
                <a:chOff x="7499238" y="1556992"/>
                <a:chExt cx="1828800" cy="1828800"/>
              </a:xfrm>
            </p:grpSpPr>
            <p:sp>
              <p:nvSpPr>
                <p:cNvPr id="16" name="Oval 15"/>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bwMode="black">
                <a:xfrm>
                  <a:off x="8206169" y="2012805"/>
                  <a:ext cx="517912" cy="999201"/>
                  <a:chOff x="3360738" y="989012"/>
                  <a:chExt cx="746125" cy="1439864"/>
                </a:xfrm>
              </p:grpSpPr>
              <p:sp>
                <p:nvSpPr>
                  <p:cNvPr id="1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7" name="Group 6"/>
              <p:cNvGrpSpPr/>
              <p:nvPr/>
            </p:nvGrpSpPr>
            <p:grpSpPr>
              <a:xfrm>
                <a:off x="9842609" y="1556992"/>
                <a:ext cx="1828800" cy="1828800"/>
                <a:chOff x="9842609" y="1556992"/>
                <a:chExt cx="1828800" cy="1828800"/>
              </a:xfrm>
            </p:grpSpPr>
            <p:sp>
              <p:nvSpPr>
                <p:cNvPr id="14" name="Oval 13"/>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ndParaRPr>
                </a:p>
              </p:txBody>
            </p:sp>
          </p:grpSp>
          <p:grpSp>
            <p:nvGrpSpPr>
              <p:cNvPr id="8" name="Group 7"/>
              <p:cNvGrpSpPr/>
              <p:nvPr/>
            </p:nvGrpSpPr>
            <p:grpSpPr>
              <a:xfrm>
                <a:off x="2777679" y="1556992"/>
                <a:ext cx="1898474" cy="1828800"/>
                <a:chOff x="2777679" y="1556992"/>
                <a:chExt cx="1898474" cy="1828800"/>
              </a:xfrm>
            </p:grpSpPr>
            <p:sp>
              <p:nvSpPr>
                <p:cNvPr id="12" name="Oval 11"/>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9" name="Group 8"/>
              <p:cNvGrpSpPr/>
              <p:nvPr/>
            </p:nvGrpSpPr>
            <p:grpSpPr>
              <a:xfrm>
                <a:off x="5155867" y="1556992"/>
                <a:ext cx="1828800" cy="1828800"/>
                <a:chOff x="5155867" y="1556992"/>
                <a:chExt cx="1828800" cy="1828800"/>
              </a:xfrm>
            </p:grpSpPr>
            <p:sp>
              <p:nvSpPr>
                <p:cNvPr id="10" name="Oval 9"/>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grpSp>
    </p:spTree>
    <p:extLst>
      <p:ext uri="{BB962C8B-B14F-4D97-AF65-F5344CB8AC3E}">
        <p14:creationId xmlns:p14="http://schemas.microsoft.com/office/powerpoint/2010/main" val="340379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on Purple">
    <p:spTree>
      <p:nvGrpSpPr>
        <p:cNvPr id="1" name=""/>
        <p:cNvGrpSpPr/>
        <p:nvPr/>
      </p:nvGrpSpPr>
      <p:grpSpPr>
        <a:xfrm>
          <a:off x="0" y="0"/>
          <a:ext cx="0" cy="0"/>
          <a:chOff x="0" y="0"/>
          <a:chExt cx="0" cy="0"/>
        </a:xfrm>
      </p:grpSpPr>
      <p:grpSp>
        <p:nvGrpSpPr>
          <p:cNvPr id="2" name="Group 1"/>
          <p:cNvGrpSpPr/>
          <p:nvPr userDrawn="1"/>
        </p:nvGrpSpPr>
        <p:grpSpPr>
          <a:xfrm>
            <a:off x="-22429" y="5562600"/>
            <a:ext cx="12192000" cy="1048992"/>
            <a:chOff x="0" y="1288268"/>
            <a:chExt cx="12192000" cy="1048992"/>
          </a:xfrm>
        </p:grpSpPr>
        <p:cxnSp>
          <p:nvCxnSpPr>
            <p:cNvPr id="3" name="Straight Connector 2"/>
            <p:cNvCxnSpPr/>
            <p:nvPr/>
          </p:nvCxnSpPr>
          <p:spPr>
            <a:xfrm flipH="1" flipV="1">
              <a:off x="0" y="1798477"/>
              <a:ext cx="12192000" cy="28575"/>
            </a:xfrm>
            <a:prstGeom prst="line">
              <a:avLst/>
            </a:prstGeom>
            <a:ln w="28575">
              <a:solidFill>
                <a:srgbClr val="007CDF"/>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932193" y="1288268"/>
              <a:ext cx="4949205" cy="1048992"/>
              <a:chOff x="309711" y="1378337"/>
              <a:chExt cx="11361698" cy="2408129"/>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11" y="1378337"/>
                <a:ext cx="2158171" cy="2408129"/>
              </a:xfrm>
              <a:prstGeom prst="rect">
                <a:avLst/>
              </a:prstGeom>
            </p:spPr>
          </p:pic>
          <p:grpSp>
            <p:nvGrpSpPr>
              <p:cNvPr id="6" name="Group 5"/>
              <p:cNvGrpSpPr/>
              <p:nvPr/>
            </p:nvGrpSpPr>
            <p:grpSpPr>
              <a:xfrm>
                <a:off x="7499238" y="1556992"/>
                <a:ext cx="1828800" cy="1828800"/>
                <a:chOff x="7499238" y="1556992"/>
                <a:chExt cx="1828800" cy="1828800"/>
              </a:xfrm>
            </p:grpSpPr>
            <p:sp>
              <p:nvSpPr>
                <p:cNvPr id="16" name="Oval 15"/>
                <p:cNvSpPr/>
                <p:nvPr/>
              </p:nvSpPr>
              <p:spPr>
                <a:xfrm>
                  <a:off x="7499238" y="1556992"/>
                  <a:ext cx="1828800" cy="1828800"/>
                </a:xfrm>
                <a:prstGeom prst="ellipse">
                  <a:avLst/>
                </a:prstGeom>
                <a:solidFill>
                  <a:srgbClr val="67F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bwMode="black">
                <a:xfrm>
                  <a:off x="8206169" y="2012805"/>
                  <a:ext cx="517912" cy="999201"/>
                  <a:chOff x="3360738" y="989012"/>
                  <a:chExt cx="746125" cy="1439864"/>
                </a:xfrm>
              </p:grpSpPr>
              <p:sp>
                <p:nvSpPr>
                  <p:cNvPr id="18" name="Freeform 36"/>
                  <p:cNvSpPr>
                    <a:spLocks/>
                  </p:cNvSpPr>
                  <p:nvPr/>
                </p:nvSpPr>
                <p:spPr bwMode="black">
                  <a:xfrm>
                    <a:off x="3360738" y="1255713"/>
                    <a:ext cx="525463" cy="1173163"/>
                  </a:xfrm>
                  <a:custGeom>
                    <a:avLst/>
                    <a:gdLst>
                      <a:gd name="T0" fmla="*/ 252 w 562"/>
                      <a:gd name="T1" fmla="*/ 272 h 1256"/>
                      <a:gd name="T2" fmla="*/ 234 w 562"/>
                      <a:gd name="T3" fmla="*/ 192 h 1256"/>
                      <a:gd name="T4" fmla="*/ 407 w 562"/>
                      <a:gd name="T5" fmla="*/ 20 h 1256"/>
                      <a:gd name="T6" fmla="*/ 534 w 562"/>
                      <a:gd name="T7" fmla="*/ 76 h 1256"/>
                      <a:gd name="T8" fmla="*/ 562 w 562"/>
                      <a:gd name="T9" fmla="*/ 51 h 1256"/>
                      <a:gd name="T10" fmla="*/ 443 w 562"/>
                      <a:gd name="T11" fmla="*/ 0 h 1256"/>
                      <a:gd name="T12" fmla="*/ 164 w 562"/>
                      <a:gd name="T13" fmla="*/ 0 h 1256"/>
                      <a:gd name="T14" fmla="*/ 0 w 562"/>
                      <a:gd name="T15" fmla="*/ 163 h 1256"/>
                      <a:gd name="T16" fmla="*/ 0 w 562"/>
                      <a:gd name="T17" fmla="*/ 556 h 1256"/>
                      <a:gd name="T18" fmla="*/ 55 w 562"/>
                      <a:gd name="T19" fmla="*/ 612 h 1256"/>
                      <a:gd name="T20" fmla="*/ 110 w 562"/>
                      <a:gd name="T21" fmla="*/ 556 h 1256"/>
                      <a:gd name="T22" fmla="*/ 110 w 562"/>
                      <a:gd name="T23" fmla="*/ 201 h 1256"/>
                      <a:gd name="T24" fmla="*/ 139 w 562"/>
                      <a:gd name="T25" fmla="*/ 201 h 1256"/>
                      <a:gd name="T26" fmla="*/ 139 w 562"/>
                      <a:gd name="T27" fmla="*/ 1182 h 1256"/>
                      <a:gd name="T28" fmla="*/ 214 w 562"/>
                      <a:gd name="T29" fmla="*/ 1256 h 1256"/>
                      <a:gd name="T30" fmla="*/ 288 w 562"/>
                      <a:gd name="T31" fmla="*/ 1182 h 1256"/>
                      <a:gd name="T32" fmla="*/ 288 w 562"/>
                      <a:gd name="T33" fmla="*/ 615 h 1256"/>
                      <a:gd name="T34" fmla="*/ 317 w 562"/>
                      <a:gd name="T35" fmla="*/ 615 h 1256"/>
                      <a:gd name="T36" fmla="*/ 317 w 562"/>
                      <a:gd name="T37" fmla="*/ 1182 h 1256"/>
                      <a:gd name="T38" fmla="*/ 392 w 562"/>
                      <a:gd name="T39" fmla="*/ 1256 h 1256"/>
                      <a:gd name="T40" fmla="*/ 467 w 562"/>
                      <a:gd name="T41" fmla="*/ 1182 h 1256"/>
                      <a:gd name="T42" fmla="*/ 467 w 562"/>
                      <a:gd name="T43" fmla="*/ 516 h 1256"/>
                      <a:gd name="T44" fmla="*/ 252 w 562"/>
                      <a:gd name="T45" fmla="*/ 272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2" h="1256">
                        <a:moveTo>
                          <a:pt x="252" y="272"/>
                        </a:moveTo>
                        <a:cubicBezTo>
                          <a:pt x="248" y="262"/>
                          <a:pt x="234" y="225"/>
                          <a:pt x="234" y="192"/>
                        </a:cubicBezTo>
                        <a:cubicBezTo>
                          <a:pt x="234" y="97"/>
                          <a:pt x="312" y="20"/>
                          <a:pt x="407" y="20"/>
                        </a:cubicBezTo>
                        <a:cubicBezTo>
                          <a:pt x="456" y="20"/>
                          <a:pt x="501" y="41"/>
                          <a:pt x="534" y="76"/>
                        </a:cubicBezTo>
                        <a:cubicBezTo>
                          <a:pt x="542" y="66"/>
                          <a:pt x="551" y="58"/>
                          <a:pt x="562" y="51"/>
                        </a:cubicBezTo>
                        <a:cubicBezTo>
                          <a:pt x="532" y="20"/>
                          <a:pt x="490" y="0"/>
                          <a:pt x="443" y="0"/>
                        </a:cubicBezTo>
                        <a:cubicBezTo>
                          <a:pt x="164" y="0"/>
                          <a:pt x="164" y="0"/>
                          <a:pt x="164" y="0"/>
                        </a:cubicBezTo>
                        <a:cubicBezTo>
                          <a:pt x="73" y="0"/>
                          <a:pt x="0" y="73"/>
                          <a:pt x="0" y="163"/>
                        </a:cubicBezTo>
                        <a:cubicBezTo>
                          <a:pt x="0" y="556"/>
                          <a:pt x="0" y="556"/>
                          <a:pt x="0" y="556"/>
                        </a:cubicBezTo>
                        <a:cubicBezTo>
                          <a:pt x="0" y="587"/>
                          <a:pt x="25" y="612"/>
                          <a:pt x="55" y="612"/>
                        </a:cubicBezTo>
                        <a:cubicBezTo>
                          <a:pt x="86" y="612"/>
                          <a:pt x="110" y="587"/>
                          <a:pt x="110" y="556"/>
                        </a:cubicBezTo>
                        <a:cubicBezTo>
                          <a:pt x="110" y="201"/>
                          <a:pt x="110" y="201"/>
                          <a:pt x="110" y="201"/>
                        </a:cubicBezTo>
                        <a:cubicBezTo>
                          <a:pt x="139" y="201"/>
                          <a:pt x="139" y="201"/>
                          <a:pt x="139" y="201"/>
                        </a:cubicBezTo>
                        <a:cubicBezTo>
                          <a:pt x="139" y="1182"/>
                          <a:pt x="139" y="1182"/>
                          <a:pt x="139" y="1182"/>
                        </a:cubicBezTo>
                        <a:cubicBezTo>
                          <a:pt x="139" y="1223"/>
                          <a:pt x="173" y="1256"/>
                          <a:pt x="214" y="1256"/>
                        </a:cubicBezTo>
                        <a:cubicBezTo>
                          <a:pt x="255" y="1256"/>
                          <a:pt x="288" y="1223"/>
                          <a:pt x="288" y="1182"/>
                        </a:cubicBezTo>
                        <a:cubicBezTo>
                          <a:pt x="288" y="615"/>
                          <a:pt x="288" y="615"/>
                          <a:pt x="288" y="615"/>
                        </a:cubicBezTo>
                        <a:cubicBezTo>
                          <a:pt x="317" y="615"/>
                          <a:pt x="317" y="615"/>
                          <a:pt x="317" y="615"/>
                        </a:cubicBezTo>
                        <a:cubicBezTo>
                          <a:pt x="317" y="1182"/>
                          <a:pt x="317" y="1182"/>
                          <a:pt x="317" y="1182"/>
                        </a:cubicBezTo>
                        <a:cubicBezTo>
                          <a:pt x="317" y="1223"/>
                          <a:pt x="351" y="1256"/>
                          <a:pt x="392" y="1256"/>
                        </a:cubicBezTo>
                        <a:cubicBezTo>
                          <a:pt x="433" y="1256"/>
                          <a:pt x="467" y="1223"/>
                          <a:pt x="467" y="1182"/>
                        </a:cubicBezTo>
                        <a:cubicBezTo>
                          <a:pt x="467" y="516"/>
                          <a:pt x="467" y="516"/>
                          <a:pt x="467" y="516"/>
                        </a:cubicBezTo>
                        <a:cubicBezTo>
                          <a:pt x="398" y="459"/>
                          <a:pt x="284" y="354"/>
                          <a:pt x="252" y="2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Freeform 37"/>
                  <p:cNvSpPr>
                    <a:spLocks/>
                  </p:cNvSpPr>
                  <p:nvPr/>
                </p:nvSpPr>
                <p:spPr bwMode="black">
                  <a:xfrm>
                    <a:off x="3824288" y="1733550"/>
                    <a:ext cx="103188" cy="93663"/>
                  </a:xfrm>
                  <a:custGeom>
                    <a:avLst/>
                    <a:gdLst>
                      <a:gd name="T0" fmla="*/ 58 w 110"/>
                      <a:gd name="T1" fmla="*/ 43 h 101"/>
                      <a:gd name="T2" fmla="*/ 38 w 110"/>
                      <a:gd name="T3" fmla="*/ 59 h 101"/>
                      <a:gd name="T4" fmla="*/ 17 w 110"/>
                      <a:gd name="T5" fmla="*/ 43 h 101"/>
                      <a:gd name="T6" fmla="*/ 0 w 110"/>
                      <a:gd name="T7" fmla="*/ 29 h 101"/>
                      <a:gd name="T8" fmla="*/ 0 w 110"/>
                      <a:gd name="T9" fmla="*/ 45 h 101"/>
                      <a:gd name="T10" fmla="*/ 56 w 110"/>
                      <a:gd name="T11" fmla="*/ 101 h 101"/>
                      <a:gd name="T12" fmla="*/ 110 w 110"/>
                      <a:gd name="T13" fmla="*/ 45 h 101"/>
                      <a:gd name="T14" fmla="*/ 110 w 110"/>
                      <a:gd name="T15" fmla="*/ 0 h 101"/>
                      <a:gd name="T16" fmla="*/ 58 w 110"/>
                      <a:gd name="T17" fmla="*/ 4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01">
                        <a:moveTo>
                          <a:pt x="58" y="43"/>
                        </a:moveTo>
                        <a:cubicBezTo>
                          <a:pt x="38" y="59"/>
                          <a:pt x="38" y="59"/>
                          <a:pt x="38" y="59"/>
                        </a:cubicBezTo>
                        <a:cubicBezTo>
                          <a:pt x="17" y="43"/>
                          <a:pt x="17" y="43"/>
                          <a:pt x="17" y="43"/>
                        </a:cubicBezTo>
                        <a:cubicBezTo>
                          <a:pt x="13" y="40"/>
                          <a:pt x="7" y="35"/>
                          <a:pt x="0" y="29"/>
                        </a:cubicBezTo>
                        <a:cubicBezTo>
                          <a:pt x="0" y="45"/>
                          <a:pt x="0" y="45"/>
                          <a:pt x="0" y="45"/>
                        </a:cubicBezTo>
                        <a:cubicBezTo>
                          <a:pt x="0" y="76"/>
                          <a:pt x="25" y="101"/>
                          <a:pt x="56" y="101"/>
                        </a:cubicBezTo>
                        <a:cubicBezTo>
                          <a:pt x="85" y="101"/>
                          <a:pt x="110" y="76"/>
                          <a:pt x="110" y="45"/>
                        </a:cubicBezTo>
                        <a:cubicBezTo>
                          <a:pt x="110" y="0"/>
                          <a:pt x="110" y="0"/>
                          <a:pt x="110" y="0"/>
                        </a:cubicBezTo>
                        <a:cubicBezTo>
                          <a:pt x="86" y="20"/>
                          <a:pt x="67" y="35"/>
                          <a:pt x="58"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Oval 38"/>
                  <p:cNvSpPr>
                    <a:spLocks noChangeArrowheads="1"/>
                  </p:cNvSpPr>
                  <p:nvPr/>
                </p:nvSpPr>
                <p:spPr bwMode="black">
                  <a:xfrm>
                    <a:off x="3525838" y="989012"/>
                    <a:ext cx="234950" cy="2381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39"/>
                  <p:cNvSpPr>
                    <a:spLocks/>
                  </p:cNvSpPr>
                  <p:nvPr/>
                </p:nvSpPr>
                <p:spPr bwMode="black">
                  <a:xfrm>
                    <a:off x="3606800" y="1304925"/>
                    <a:ext cx="500063" cy="444500"/>
                  </a:xfrm>
                  <a:custGeom>
                    <a:avLst/>
                    <a:gdLst>
                      <a:gd name="T0" fmla="*/ 267 w 535"/>
                      <a:gd name="T1" fmla="*/ 476 h 477"/>
                      <a:gd name="T2" fmla="*/ 15 w 535"/>
                      <a:gd name="T3" fmla="*/ 208 h 477"/>
                      <a:gd name="T4" fmla="*/ 0 w 535"/>
                      <a:gd name="T5" fmla="*/ 140 h 477"/>
                      <a:gd name="T6" fmla="*/ 141 w 535"/>
                      <a:gd name="T7" fmla="*/ 0 h 477"/>
                      <a:gd name="T8" fmla="*/ 268 w 535"/>
                      <a:gd name="T9" fmla="*/ 80 h 477"/>
                      <a:gd name="T10" fmla="*/ 394 w 535"/>
                      <a:gd name="T11" fmla="*/ 0 h 477"/>
                      <a:gd name="T12" fmla="*/ 535 w 535"/>
                      <a:gd name="T13" fmla="*/ 140 h 477"/>
                      <a:gd name="T14" fmla="*/ 520 w 535"/>
                      <a:gd name="T15" fmla="*/ 208 h 477"/>
                      <a:gd name="T16" fmla="*/ 269 w 535"/>
                      <a:gd name="T17" fmla="*/ 476 h 477"/>
                      <a:gd name="T18" fmla="*/ 268 w 535"/>
                      <a:gd name="T19" fmla="*/ 477 h 477"/>
                      <a:gd name="T20" fmla="*/ 267 w 535"/>
                      <a:gd name="T21" fmla="*/ 47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5" h="477">
                        <a:moveTo>
                          <a:pt x="267" y="476"/>
                        </a:moveTo>
                        <a:cubicBezTo>
                          <a:pt x="247" y="461"/>
                          <a:pt x="55" y="310"/>
                          <a:pt x="15" y="208"/>
                        </a:cubicBezTo>
                        <a:cubicBezTo>
                          <a:pt x="8" y="189"/>
                          <a:pt x="0" y="162"/>
                          <a:pt x="0" y="140"/>
                        </a:cubicBezTo>
                        <a:cubicBezTo>
                          <a:pt x="0" y="63"/>
                          <a:pt x="63" y="0"/>
                          <a:pt x="141" y="0"/>
                        </a:cubicBezTo>
                        <a:cubicBezTo>
                          <a:pt x="197" y="0"/>
                          <a:pt x="245" y="33"/>
                          <a:pt x="268" y="80"/>
                        </a:cubicBezTo>
                        <a:cubicBezTo>
                          <a:pt x="290" y="33"/>
                          <a:pt x="339" y="0"/>
                          <a:pt x="394" y="0"/>
                        </a:cubicBezTo>
                        <a:cubicBezTo>
                          <a:pt x="472" y="0"/>
                          <a:pt x="535" y="63"/>
                          <a:pt x="535" y="140"/>
                        </a:cubicBezTo>
                        <a:cubicBezTo>
                          <a:pt x="535" y="162"/>
                          <a:pt x="527" y="189"/>
                          <a:pt x="520" y="208"/>
                        </a:cubicBezTo>
                        <a:cubicBezTo>
                          <a:pt x="480" y="310"/>
                          <a:pt x="288" y="461"/>
                          <a:pt x="269" y="476"/>
                        </a:cubicBezTo>
                        <a:cubicBezTo>
                          <a:pt x="268" y="477"/>
                          <a:pt x="268" y="477"/>
                          <a:pt x="268" y="477"/>
                        </a:cubicBezTo>
                        <a:lnTo>
                          <a:pt x="267" y="4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grpSp>
          </p:grpSp>
          <p:grpSp>
            <p:nvGrpSpPr>
              <p:cNvPr id="7" name="Group 6"/>
              <p:cNvGrpSpPr/>
              <p:nvPr/>
            </p:nvGrpSpPr>
            <p:grpSpPr>
              <a:xfrm>
                <a:off x="9842609" y="1556992"/>
                <a:ext cx="1828800" cy="1828800"/>
                <a:chOff x="9842609" y="1556992"/>
                <a:chExt cx="1828800" cy="1828800"/>
              </a:xfrm>
            </p:grpSpPr>
            <p:sp>
              <p:nvSpPr>
                <p:cNvPr id="14" name="Oval 13"/>
                <p:cNvSpPr/>
                <p:nvPr/>
              </p:nvSpPr>
              <p:spPr>
                <a:xfrm>
                  <a:off x="9842609" y="1556992"/>
                  <a:ext cx="1828800" cy="1828800"/>
                </a:xfrm>
                <a:prstGeom prst="ellipse">
                  <a:avLst/>
                </a:prstGeom>
                <a:solidFill>
                  <a:srgbClr val="15C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5"/>
                <p:cNvSpPr>
                  <a:spLocks noChangeAspect="1" noEditPoints="1"/>
                </p:cNvSpPr>
                <p:nvPr/>
              </p:nvSpPr>
              <p:spPr bwMode="black">
                <a:xfrm>
                  <a:off x="10371909" y="2140755"/>
                  <a:ext cx="770199" cy="756446"/>
                </a:xfrm>
                <a:custGeom>
                  <a:avLst/>
                  <a:gdLst>
                    <a:gd name="T0" fmla="*/ 63 w 68"/>
                    <a:gd name="T1" fmla="*/ 12 h 66"/>
                    <a:gd name="T2" fmla="*/ 48 w 68"/>
                    <a:gd name="T3" fmla="*/ 1 h 66"/>
                    <a:gd name="T4" fmla="*/ 42 w 68"/>
                    <a:gd name="T5" fmla="*/ 0 h 66"/>
                    <a:gd name="T6" fmla="*/ 18 w 68"/>
                    <a:gd name="T7" fmla="*/ 19 h 66"/>
                    <a:gd name="T8" fmla="*/ 21 w 68"/>
                    <a:gd name="T9" fmla="*/ 37 h 66"/>
                    <a:gd name="T10" fmla="*/ 2 w 68"/>
                    <a:gd name="T11" fmla="*/ 56 h 66"/>
                    <a:gd name="T12" fmla="*/ 2 w 68"/>
                    <a:gd name="T13" fmla="*/ 65 h 66"/>
                    <a:gd name="T14" fmla="*/ 7 w 68"/>
                    <a:gd name="T15" fmla="*/ 66 h 66"/>
                    <a:gd name="T16" fmla="*/ 11 w 68"/>
                    <a:gd name="T17" fmla="*/ 65 h 66"/>
                    <a:gd name="T18" fmla="*/ 30 w 68"/>
                    <a:gd name="T19" fmla="*/ 46 h 66"/>
                    <a:gd name="T20" fmla="*/ 36 w 68"/>
                    <a:gd name="T21" fmla="*/ 49 h 66"/>
                    <a:gd name="T22" fmla="*/ 42 w 68"/>
                    <a:gd name="T23" fmla="*/ 50 h 66"/>
                    <a:gd name="T24" fmla="*/ 66 w 68"/>
                    <a:gd name="T25" fmla="*/ 31 h 66"/>
                    <a:gd name="T26" fmla="*/ 63 w 68"/>
                    <a:gd name="T27" fmla="*/ 12 h 66"/>
                    <a:gd name="T28" fmla="*/ 59 w 68"/>
                    <a:gd name="T29" fmla="*/ 29 h 66"/>
                    <a:gd name="T30" fmla="*/ 42 w 68"/>
                    <a:gd name="T31" fmla="*/ 42 h 66"/>
                    <a:gd name="T32" fmla="*/ 38 w 68"/>
                    <a:gd name="T33" fmla="*/ 42 h 66"/>
                    <a:gd name="T34" fmla="*/ 26 w 68"/>
                    <a:gd name="T35" fmla="*/ 21 h 66"/>
                    <a:gd name="T36" fmla="*/ 42 w 68"/>
                    <a:gd name="T37" fmla="*/ 8 h 66"/>
                    <a:gd name="T38" fmla="*/ 46 w 68"/>
                    <a:gd name="T39" fmla="*/ 8 h 66"/>
                    <a:gd name="T40" fmla="*/ 57 w 68"/>
                    <a:gd name="T41" fmla="*/ 16 h 66"/>
                    <a:gd name="T42" fmla="*/ 59 w 68"/>
                    <a:gd name="T43" fmla="*/ 2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66">
                      <a:moveTo>
                        <a:pt x="63" y="12"/>
                      </a:moveTo>
                      <a:cubicBezTo>
                        <a:pt x="60" y="6"/>
                        <a:pt x="55" y="2"/>
                        <a:pt x="48" y="1"/>
                      </a:cubicBezTo>
                      <a:cubicBezTo>
                        <a:pt x="46" y="0"/>
                        <a:pt x="44" y="0"/>
                        <a:pt x="42" y="0"/>
                      </a:cubicBezTo>
                      <a:cubicBezTo>
                        <a:pt x="31" y="0"/>
                        <a:pt x="21" y="8"/>
                        <a:pt x="18" y="19"/>
                      </a:cubicBezTo>
                      <a:cubicBezTo>
                        <a:pt x="17" y="25"/>
                        <a:pt x="18" y="32"/>
                        <a:pt x="21" y="37"/>
                      </a:cubicBezTo>
                      <a:cubicBezTo>
                        <a:pt x="2" y="56"/>
                        <a:pt x="2" y="56"/>
                        <a:pt x="2" y="56"/>
                      </a:cubicBezTo>
                      <a:cubicBezTo>
                        <a:pt x="0" y="58"/>
                        <a:pt x="0" y="62"/>
                        <a:pt x="2" y="65"/>
                      </a:cubicBezTo>
                      <a:cubicBezTo>
                        <a:pt x="4" y="66"/>
                        <a:pt x="5" y="66"/>
                        <a:pt x="7" y="66"/>
                      </a:cubicBezTo>
                      <a:cubicBezTo>
                        <a:pt x="8" y="66"/>
                        <a:pt x="10" y="66"/>
                        <a:pt x="11" y="65"/>
                      </a:cubicBezTo>
                      <a:cubicBezTo>
                        <a:pt x="30" y="46"/>
                        <a:pt x="30" y="46"/>
                        <a:pt x="30" y="46"/>
                      </a:cubicBezTo>
                      <a:cubicBezTo>
                        <a:pt x="32" y="47"/>
                        <a:pt x="34" y="48"/>
                        <a:pt x="36" y="49"/>
                      </a:cubicBezTo>
                      <a:cubicBezTo>
                        <a:pt x="38" y="49"/>
                        <a:pt x="40" y="50"/>
                        <a:pt x="42" y="50"/>
                      </a:cubicBezTo>
                      <a:cubicBezTo>
                        <a:pt x="54" y="50"/>
                        <a:pt x="64" y="42"/>
                        <a:pt x="66" y="31"/>
                      </a:cubicBezTo>
                      <a:cubicBezTo>
                        <a:pt x="68" y="24"/>
                        <a:pt x="67" y="18"/>
                        <a:pt x="63" y="12"/>
                      </a:cubicBezTo>
                      <a:close/>
                      <a:moveTo>
                        <a:pt x="59" y="29"/>
                      </a:moveTo>
                      <a:cubicBezTo>
                        <a:pt x="57" y="37"/>
                        <a:pt x="50" y="42"/>
                        <a:pt x="42" y="42"/>
                      </a:cubicBezTo>
                      <a:cubicBezTo>
                        <a:pt x="41" y="42"/>
                        <a:pt x="40" y="42"/>
                        <a:pt x="38" y="42"/>
                      </a:cubicBezTo>
                      <a:cubicBezTo>
                        <a:pt x="29" y="39"/>
                        <a:pt x="23" y="30"/>
                        <a:pt x="26" y="21"/>
                      </a:cubicBezTo>
                      <a:cubicBezTo>
                        <a:pt x="28" y="13"/>
                        <a:pt x="34" y="8"/>
                        <a:pt x="42" y="8"/>
                      </a:cubicBezTo>
                      <a:cubicBezTo>
                        <a:pt x="44" y="8"/>
                        <a:pt x="45" y="8"/>
                        <a:pt x="46" y="8"/>
                      </a:cubicBezTo>
                      <a:cubicBezTo>
                        <a:pt x="51" y="9"/>
                        <a:pt x="55" y="12"/>
                        <a:pt x="57" y="16"/>
                      </a:cubicBezTo>
                      <a:cubicBezTo>
                        <a:pt x="59" y="20"/>
                        <a:pt x="60" y="25"/>
                        <a:pt x="59" y="29"/>
                      </a:cubicBezTo>
                      <a:close/>
                    </a:path>
                  </a:pathLst>
                </a:custGeom>
                <a:solidFill>
                  <a:srgbClr val="FFFFFF"/>
                </a:solidFill>
                <a:ln>
                  <a:noFill/>
                </a:ln>
                <a:extLst/>
              </p:spPr>
              <p:txBody>
                <a:bodyPr vert="horz" wrap="square" lIns="91444" tIns="45722" rIns="91444" bIns="45722" numCol="1" anchor="t" anchorCtr="0" compatLnSpc="1">
                  <a:prstTxWarp prst="textNoShape">
                    <a:avLst/>
                  </a:prstTxWarp>
                </a:bodyPr>
                <a:lstStyle/>
                <a:p>
                  <a:pPr marL="0" marR="0" lvl="0" indent="0" defTabSz="914367"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dirty="0">
                    <a:ln>
                      <a:noFill/>
                    </a:ln>
                    <a:solidFill>
                      <a:srgbClr val="000000"/>
                    </a:solidFill>
                    <a:effectLst/>
                    <a:uLnTx/>
                    <a:uFillTx/>
                    <a:latin typeface="Segoe UI"/>
                  </a:endParaRPr>
                </a:p>
              </p:txBody>
            </p:sp>
          </p:grpSp>
          <p:grpSp>
            <p:nvGrpSpPr>
              <p:cNvPr id="8" name="Group 7"/>
              <p:cNvGrpSpPr/>
              <p:nvPr/>
            </p:nvGrpSpPr>
            <p:grpSpPr>
              <a:xfrm>
                <a:off x="2777679" y="1556992"/>
                <a:ext cx="1898474" cy="1828800"/>
                <a:chOff x="2777679" y="1556992"/>
                <a:chExt cx="1898474" cy="1828800"/>
              </a:xfrm>
            </p:grpSpPr>
            <p:sp>
              <p:nvSpPr>
                <p:cNvPr id="12" name="Oval 11"/>
                <p:cNvSpPr/>
                <p:nvPr/>
              </p:nvSpPr>
              <p:spPr>
                <a:xfrm>
                  <a:off x="2812496" y="1556992"/>
                  <a:ext cx="1828800" cy="1828800"/>
                </a:xfrm>
                <a:prstGeom prst="ellipse">
                  <a:avLst/>
                </a:prstGeom>
                <a:solidFill>
                  <a:srgbClr val="2C9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679" y="1909716"/>
                  <a:ext cx="1898474" cy="1237281"/>
                </a:xfrm>
                <a:prstGeom prst="rect">
                  <a:avLst/>
                </a:prstGeom>
              </p:spPr>
            </p:pic>
          </p:grpSp>
          <p:grpSp>
            <p:nvGrpSpPr>
              <p:cNvPr id="9" name="Group 8"/>
              <p:cNvGrpSpPr/>
              <p:nvPr/>
            </p:nvGrpSpPr>
            <p:grpSpPr>
              <a:xfrm>
                <a:off x="5155867" y="1556992"/>
                <a:ext cx="1828800" cy="1828800"/>
                <a:chOff x="5155867" y="1556992"/>
                <a:chExt cx="1828800" cy="1828800"/>
              </a:xfrm>
            </p:grpSpPr>
            <p:sp>
              <p:nvSpPr>
                <p:cNvPr id="10" name="Oval 9"/>
                <p:cNvSpPr/>
                <p:nvPr/>
              </p:nvSpPr>
              <p:spPr>
                <a:xfrm>
                  <a:off x="5155867" y="1556992"/>
                  <a:ext cx="1828800" cy="1828800"/>
                </a:xfrm>
                <a:prstGeom prst="ellipse">
                  <a:avLst/>
                </a:prstGeom>
                <a:solidFill>
                  <a:srgbClr val="13D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EditPoints="1"/>
                </p:cNvSpPr>
                <p:nvPr/>
              </p:nvSpPr>
              <p:spPr bwMode="black">
                <a:xfrm>
                  <a:off x="5642615" y="2117724"/>
                  <a:ext cx="855303" cy="779972"/>
                </a:xfrm>
                <a:custGeom>
                  <a:avLst/>
                  <a:gdLst>
                    <a:gd name="T0" fmla="*/ 436 w 2416"/>
                    <a:gd name="T1" fmla="*/ 708 h 2209"/>
                    <a:gd name="T2" fmla="*/ 524 w 2416"/>
                    <a:gd name="T3" fmla="*/ 768 h 2209"/>
                    <a:gd name="T4" fmla="*/ 883 w 2416"/>
                    <a:gd name="T5" fmla="*/ 698 h 2209"/>
                    <a:gd name="T6" fmla="*/ 1293 w 2416"/>
                    <a:gd name="T7" fmla="*/ 707 h 2209"/>
                    <a:gd name="T8" fmla="*/ 1449 w 2416"/>
                    <a:gd name="T9" fmla="*/ 702 h 2209"/>
                    <a:gd name="T10" fmla="*/ 1429 w 2416"/>
                    <a:gd name="T11" fmla="*/ 399 h 2209"/>
                    <a:gd name="T12" fmla="*/ 1317 w 2416"/>
                    <a:gd name="T13" fmla="*/ 124 h 2209"/>
                    <a:gd name="T14" fmla="*/ 1101 w 2416"/>
                    <a:gd name="T15" fmla="*/ 21 h 2209"/>
                    <a:gd name="T16" fmla="*/ 536 w 2416"/>
                    <a:gd name="T17" fmla="*/ 250 h 2209"/>
                    <a:gd name="T18" fmla="*/ 353 w 2416"/>
                    <a:gd name="T19" fmla="*/ 433 h 2209"/>
                    <a:gd name="T20" fmla="*/ 387 w 2416"/>
                    <a:gd name="T21" fmla="*/ 530 h 2209"/>
                    <a:gd name="T22" fmla="*/ 450 w 2416"/>
                    <a:gd name="T23" fmla="*/ 1207 h 2209"/>
                    <a:gd name="T24" fmla="*/ 617 w 2416"/>
                    <a:gd name="T25" fmla="*/ 1272 h 2209"/>
                    <a:gd name="T26" fmla="*/ 689 w 2416"/>
                    <a:gd name="T27" fmla="*/ 1270 h 2209"/>
                    <a:gd name="T28" fmla="*/ 653 w 2416"/>
                    <a:gd name="T29" fmla="*/ 1190 h 2209"/>
                    <a:gd name="T30" fmla="*/ 626 w 2416"/>
                    <a:gd name="T31" fmla="*/ 1126 h 2209"/>
                    <a:gd name="T32" fmla="*/ 553 w 2416"/>
                    <a:gd name="T33" fmla="*/ 1010 h 2209"/>
                    <a:gd name="T34" fmla="*/ 386 w 2416"/>
                    <a:gd name="T35" fmla="*/ 755 h 2209"/>
                    <a:gd name="T36" fmla="*/ 209 w 2416"/>
                    <a:gd name="T37" fmla="*/ 573 h 2209"/>
                    <a:gd name="T38" fmla="*/ 48 w 2416"/>
                    <a:gd name="T39" fmla="*/ 787 h 2209"/>
                    <a:gd name="T40" fmla="*/ 121 w 2416"/>
                    <a:gd name="T41" fmla="*/ 1190 h 2209"/>
                    <a:gd name="T42" fmla="*/ 355 w 2416"/>
                    <a:gd name="T43" fmla="*/ 1178 h 2209"/>
                    <a:gd name="T44" fmla="*/ 2011 w 2416"/>
                    <a:gd name="T45" fmla="*/ 189 h 2209"/>
                    <a:gd name="T46" fmla="*/ 1470 w 2416"/>
                    <a:gd name="T47" fmla="*/ 25 h 2209"/>
                    <a:gd name="T48" fmla="*/ 1383 w 2416"/>
                    <a:gd name="T49" fmla="*/ 196 h 2209"/>
                    <a:gd name="T50" fmla="*/ 1533 w 2416"/>
                    <a:gd name="T51" fmla="*/ 610 h 2209"/>
                    <a:gd name="T52" fmla="*/ 1588 w 2416"/>
                    <a:gd name="T53" fmla="*/ 803 h 2209"/>
                    <a:gd name="T54" fmla="*/ 1722 w 2416"/>
                    <a:gd name="T55" fmla="*/ 938 h 2209"/>
                    <a:gd name="T56" fmla="*/ 1907 w 2416"/>
                    <a:gd name="T57" fmla="*/ 1240 h 2209"/>
                    <a:gd name="T58" fmla="*/ 2277 w 2416"/>
                    <a:gd name="T59" fmla="*/ 1135 h 2209"/>
                    <a:gd name="T60" fmla="*/ 2323 w 2416"/>
                    <a:gd name="T61" fmla="*/ 506 h 2209"/>
                    <a:gd name="T62" fmla="*/ 1781 w 2416"/>
                    <a:gd name="T63" fmla="*/ 1200 h 2209"/>
                    <a:gd name="T64" fmla="*/ 1773 w 2416"/>
                    <a:gd name="T65" fmla="*/ 1172 h 2209"/>
                    <a:gd name="T66" fmla="*/ 1585 w 2416"/>
                    <a:gd name="T67" fmla="*/ 862 h 2209"/>
                    <a:gd name="T68" fmla="*/ 1317 w 2416"/>
                    <a:gd name="T69" fmla="*/ 747 h 2209"/>
                    <a:gd name="T70" fmla="*/ 907 w 2416"/>
                    <a:gd name="T71" fmla="*/ 739 h 2209"/>
                    <a:gd name="T72" fmla="*/ 489 w 2416"/>
                    <a:gd name="T73" fmla="*/ 831 h 2209"/>
                    <a:gd name="T74" fmla="*/ 627 w 2416"/>
                    <a:gd name="T75" fmla="*/ 1004 h 2209"/>
                    <a:gd name="T76" fmla="*/ 704 w 2416"/>
                    <a:gd name="T77" fmla="*/ 1182 h 2209"/>
                    <a:gd name="T78" fmla="*/ 704 w 2416"/>
                    <a:gd name="T79" fmla="*/ 1183 h 2209"/>
                    <a:gd name="T80" fmla="*/ 871 w 2416"/>
                    <a:gd name="T81" fmla="*/ 1334 h 2209"/>
                    <a:gd name="T82" fmla="*/ 1184 w 2416"/>
                    <a:gd name="T83" fmla="*/ 1421 h 2209"/>
                    <a:gd name="T84" fmla="*/ 1422 w 2416"/>
                    <a:gd name="T85" fmla="*/ 1539 h 2209"/>
                    <a:gd name="T86" fmla="*/ 1716 w 2416"/>
                    <a:gd name="T87" fmla="*/ 1526 h 2209"/>
                    <a:gd name="T88" fmla="*/ 1811 w 2416"/>
                    <a:gd name="T89" fmla="*/ 1387 h 2209"/>
                    <a:gd name="T90" fmla="*/ 1809 w 2416"/>
                    <a:gd name="T91" fmla="*/ 1295 h 2209"/>
                    <a:gd name="T92" fmla="*/ 1173 w 2416"/>
                    <a:gd name="T93" fmla="*/ 1486 h 2209"/>
                    <a:gd name="T94" fmla="*/ 1044 w 2416"/>
                    <a:gd name="T95" fmla="*/ 1466 h 2209"/>
                    <a:gd name="T96" fmla="*/ 984 w 2416"/>
                    <a:gd name="T97" fmla="*/ 1573 h 2209"/>
                    <a:gd name="T98" fmla="*/ 809 w 2416"/>
                    <a:gd name="T99" fmla="*/ 1794 h 2209"/>
                    <a:gd name="T100" fmla="*/ 752 w 2416"/>
                    <a:gd name="T101" fmla="*/ 2011 h 2209"/>
                    <a:gd name="T102" fmla="*/ 778 w 2416"/>
                    <a:gd name="T103" fmla="*/ 2150 h 2209"/>
                    <a:gd name="T104" fmla="*/ 880 w 2416"/>
                    <a:gd name="T105" fmla="*/ 2177 h 2209"/>
                    <a:gd name="T106" fmla="*/ 1012 w 2416"/>
                    <a:gd name="T107" fmla="*/ 2005 h 2209"/>
                    <a:gd name="T108" fmla="*/ 1226 w 2416"/>
                    <a:gd name="T109" fmla="*/ 1733 h 2209"/>
                    <a:gd name="T110" fmla="*/ 1245 w 2416"/>
                    <a:gd name="T111" fmla="*/ 1541 h 2209"/>
                    <a:gd name="T112" fmla="*/ 797 w 2416"/>
                    <a:gd name="T113" fmla="*/ 1718 h 2209"/>
                    <a:gd name="T114" fmla="*/ 977 w 2416"/>
                    <a:gd name="T115" fmla="*/ 1520 h 2209"/>
                    <a:gd name="T116" fmla="*/ 831 w 2416"/>
                    <a:gd name="T117" fmla="*/ 1386 h 2209"/>
                    <a:gd name="T118" fmla="*/ 584 w 2416"/>
                    <a:gd name="T119" fmla="*/ 1299 h 2209"/>
                    <a:gd name="T120" fmla="*/ 222 w 2416"/>
                    <a:gd name="T121" fmla="*/ 1510 h 2209"/>
                    <a:gd name="T122" fmla="*/ 569 w 2416"/>
                    <a:gd name="T123" fmla="*/ 1809 h 2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16" h="2209">
                      <a:moveTo>
                        <a:pt x="387" y="530"/>
                      </a:moveTo>
                      <a:cubicBezTo>
                        <a:pt x="412" y="587"/>
                        <a:pt x="412" y="651"/>
                        <a:pt x="436" y="708"/>
                      </a:cubicBezTo>
                      <a:cubicBezTo>
                        <a:pt x="445" y="729"/>
                        <a:pt x="445" y="729"/>
                        <a:pt x="445" y="729"/>
                      </a:cubicBezTo>
                      <a:cubicBezTo>
                        <a:pt x="454" y="752"/>
                        <a:pt x="490" y="770"/>
                        <a:pt x="524" y="768"/>
                      </a:cubicBezTo>
                      <a:cubicBezTo>
                        <a:pt x="524" y="768"/>
                        <a:pt x="524" y="768"/>
                        <a:pt x="553" y="767"/>
                      </a:cubicBezTo>
                      <a:cubicBezTo>
                        <a:pt x="666" y="760"/>
                        <a:pt x="772" y="718"/>
                        <a:pt x="883" y="698"/>
                      </a:cubicBezTo>
                      <a:cubicBezTo>
                        <a:pt x="954" y="685"/>
                        <a:pt x="1003" y="722"/>
                        <a:pt x="1070" y="733"/>
                      </a:cubicBezTo>
                      <a:cubicBezTo>
                        <a:pt x="1146" y="746"/>
                        <a:pt x="1215" y="702"/>
                        <a:pt x="1293" y="707"/>
                      </a:cubicBezTo>
                      <a:cubicBezTo>
                        <a:pt x="1348" y="710"/>
                        <a:pt x="1362" y="715"/>
                        <a:pt x="1362" y="715"/>
                      </a:cubicBezTo>
                      <a:cubicBezTo>
                        <a:pt x="1391" y="726"/>
                        <a:pt x="1424" y="722"/>
                        <a:pt x="1449" y="702"/>
                      </a:cubicBezTo>
                      <a:cubicBezTo>
                        <a:pt x="1478" y="678"/>
                        <a:pt x="1478" y="646"/>
                        <a:pt x="1477" y="611"/>
                      </a:cubicBezTo>
                      <a:cubicBezTo>
                        <a:pt x="1474" y="540"/>
                        <a:pt x="1468" y="462"/>
                        <a:pt x="1429" y="399"/>
                      </a:cubicBezTo>
                      <a:cubicBezTo>
                        <a:pt x="1401" y="353"/>
                        <a:pt x="1374" y="306"/>
                        <a:pt x="1351" y="256"/>
                      </a:cubicBezTo>
                      <a:cubicBezTo>
                        <a:pt x="1332" y="215"/>
                        <a:pt x="1322" y="170"/>
                        <a:pt x="1317" y="124"/>
                      </a:cubicBezTo>
                      <a:cubicBezTo>
                        <a:pt x="1312" y="92"/>
                        <a:pt x="1317" y="40"/>
                        <a:pt x="1281" y="23"/>
                      </a:cubicBezTo>
                      <a:cubicBezTo>
                        <a:pt x="1229" y="0"/>
                        <a:pt x="1155" y="13"/>
                        <a:pt x="1101" y="21"/>
                      </a:cubicBezTo>
                      <a:cubicBezTo>
                        <a:pt x="972" y="38"/>
                        <a:pt x="844" y="76"/>
                        <a:pt x="727" y="134"/>
                      </a:cubicBezTo>
                      <a:cubicBezTo>
                        <a:pt x="660" y="167"/>
                        <a:pt x="596" y="206"/>
                        <a:pt x="536" y="250"/>
                      </a:cubicBezTo>
                      <a:cubicBezTo>
                        <a:pt x="488" y="285"/>
                        <a:pt x="440" y="319"/>
                        <a:pt x="399" y="362"/>
                      </a:cubicBezTo>
                      <a:cubicBezTo>
                        <a:pt x="380" y="382"/>
                        <a:pt x="359" y="405"/>
                        <a:pt x="353" y="433"/>
                      </a:cubicBezTo>
                      <a:cubicBezTo>
                        <a:pt x="346" y="467"/>
                        <a:pt x="367" y="492"/>
                        <a:pt x="381" y="520"/>
                      </a:cubicBezTo>
                      <a:cubicBezTo>
                        <a:pt x="383" y="523"/>
                        <a:pt x="385" y="527"/>
                        <a:pt x="387" y="530"/>
                      </a:cubicBezTo>
                      <a:close/>
                      <a:moveTo>
                        <a:pt x="355" y="1178"/>
                      </a:moveTo>
                      <a:cubicBezTo>
                        <a:pt x="385" y="1181"/>
                        <a:pt x="417" y="1193"/>
                        <a:pt x="450" y="1207"/>
                      </a:cubicBezTo>
                      <a:cubicBezTo>
                        <a:pt x="487" y="1223"/>
                        <a:pt x="524" y="1242"/>
                        <a:pt x="558" y="1255"/>
                      </a:cubicBezTo>
                      <a:cubicBezTo>
                        <a:pt x="577" y="1263"/>
                        <a:pt x="598" y="1267"/>
                        <a:pt x="617" y="1272"/>
                      </a:cubicBezTo>
                      <a:cubicBezTo>
                        <a:pt x="635" y="1276"/>
                        <a:pt x="647" y="1281"/>
                        <a:pt x="665" y="1278"/>
                      </a:cubicBezTo>
                      <a:cubicBezTo>
                        <a:pt x="673" y="1276"/>
                        <a:pt x="684" y="1277"/>
                        <a:pt x="689" y="1270"/>
                      </a:cubicBezTo>
                      <a:cubicBezTo>
                        <a:pt x="701" y="1256"/>
                        <a:pt x="690" y="1228"/>
                        <a:pt x="680" y="1218"/>
                      </a:cubicBezTo>
                      <a:cubicBezTo>
                        <a:pt x="670" y="1209"/>
                        <a:pt x="661" y="1200"/>
                        <a:pt x="653" y="1190"/>
                      </a:cubicBezTo>
                      <a:cubicBezTo>
                        <a:pt x="648" y="1184"/>
                        <a:pt x="643" y="1177"/>
                        <a:pt x="640" y="1169"/>
                      </a:cubicBezTo>
                      <a:cubicBezTo>
                        <a:pt x="634" y="1156"/>
                        <a:pt x="627" y="1141"/>
                        <a:pt x="626" y="1126"/>
                      </a:cubicBezTo>
                      <a:cubicBezTo>
                        <a:pt x="625" y="1110"/>
                        <a:pt x="624" y="1097"/>
                        <a:pt x="619" y="1082"/>
                      </a:cubicBezTo>
                      <a:cubicBezTo>
                        <a:pt x="607" y="1051"/>
                        <a:pt x="583" y="1023"/>
                        <a:pt x="553" y="1010"/>
                      </a:cubicBezTo>
                      <a:cubicBezTo>
                        <a:pt x="553" y="1010"/>
                        <a:pt x="521" y="997"/>
                        <a:pt x="479" y="944"/>
                      </a:cubicBezTo>
                      <a:cubicBezTo>
                        <a:pt x="450" y="907"/>
                        <a:pt x="395" y="775"/>
                        <a:pt x="386" y="755"/>
                      </a:cubicBezTo>
                      <a:cubicBezTo>
                        <a:pt x="364" y="704"/>
                        <a:pt x="374" y="643"/>
                        <a:pt x="356" y="592"/>
                      </a:cubicBezTo>
                      <a:cubicBezTo>
                        <a:pt x="333" y="526"/>
                        <a:pt x="256" y="534"/>
                        <a:pt x="209" y="573"/>
                      </a:cubicBezTo>
                      <a:cubicBezTo>
                        <a:pt x="209" y="573"/>
                        <a:pt x="194" y="586"/>
                        <a:pt x="138" y="637"/>
                      </a:cubicBezTo>
                      <a:cubicBezTo>
                        <a:pt x="94" y="677"/>
                        <a:pt x="73" y="735"/>
                        <a:pt x="48" y="787"/>
                      </a:cubicBezTo>
                      <a:cubicBezTo>
                        <a:pt x="6" y="879"/>
                        <a:pt x="0" y="959"/>
                        <a:pt x="1" y="1058"/>
                      </a:cubicBezTo>
                      <a:cubicBezTo>
                        <a:pt x="2" y="1136"/>
                        <a:pt x="54" y="1160"/>
                        <a:pt x="121" y="1190"/>
                      </a:cubicBezTo>
                      <a:cubicBezTo>
                        <a:pt x="121" y="1190"/>
                        <a:pt x="132" y="1194"/>
                        <a:pt x="176" y="1197"/>
                      </a:cubicBezTo>
                      <a:cubicBezTo>
                        <a:pt x="235" y="1201"/>
                        <a:pt x="297" y="1172"/>
                        <a:pt x="355" y="1178"/>
                      </a:cubicBezTo>
                      <a:close/>
                      <a:moveTo>
                        <a:pt x="2323" y="506"/>
                      </a:moveTo>
                      <a:cubicBezTo>
                        <a:pt x="2249" y="371"/>
                        <a:pt x="2134" y="255"/>
                        <a:pt x="2011" y="189"/>
                      </a:cubicBezTo>
                      <a:cubicBezTo>
                        <a:pt x="1900" y="130"/>
                        <a:pt x="1747" y="56"/>
                        <a:pt x="1622" y="40"/>
                      </a:cubicBezTo>
                      <a:cubicBezTo>
                        <a:pt x="1540" y="30"/>
                        <a:pt x="1470" y="25"/>
                        <a:pt x="1470" y="25"/>
                      </a:cubicBezTo>
                      <a:cubicBezTo>
                        <a:pt x="1417" y="21"/>
                        <a:pt x="1369" y="61"/>
                        <a:pt x="1364" y="114"/>
                      </a:cubicBezTo>
                      <a:cubicBezTo>
                        <a:pt x="1364" y="114"/>
                        <a:pt x="1362" y="137"/>
                        <a:pt x="1383" y="196"/>
                      </a:cubicBezTo>
                      <a:cubicBezTo>
                        <a:pt x="1409" y="267"/>
                        <a:pt x="1445" y="333"/>
                        <a:pt x="1485" y="398"/>
                      </a:cubicBezTo>
                      <a:cubicBezTo>
                        <a:pt x="1524" y="460"/>
                        <a:pt x="1530" y="538"/>
                        <a:pt x="1533" y="610"/>
                      </a:cubicBezTo>
                      <a:cubicBezTo>
                        <a:pt x="1535" y="657"/>
                        <a:pt x="1535" y="657"/>
                        <a:pt x="1535" y="657"/>
                      </a:cubicBezTo>
                      <a:cubicBezTo>
                        <a:pt x="1520" y="707"/>
                        <a:pt x="1544" y="773"/>
                        <a:pt x="1588" y="803"/>
                      </a:cubicBezTo>
                      <a:cubicBezTo>
                        <a:pt x="1588" y="803"/>
                        <a:pt x="1613" y="820"/>
                        <a:pt x="1644" y="848"/>
                      </a:cubicBezTo>
                      <a:cubicBezTo>
                        <a:pt x="1669" y="872"/>
                        <a:pt x="1698" y="902"/>
                        <a:pt x="1722" y="938"/>
                      </a:cubicBezTo>
                      <a:cubicBezTo>
                        <a:pt x="1755" y="989"/>
                        <a:pt x="1775" y="1050"/>
                        <a:pt x="1797" y="1107"/>
                      </a:cubicBezTo>
                      <a:cubicBezTo>
                        <a:pt x="1822" y="1173"/>
                        <a:pt x="1827" y="1230"/>
                        <a:pt x="1907" y="1240"/>
                      </a:cubicBezTo>
                      <a:cubicBezTo>
                        <a:pt x="1980" y="1250"/>
                        <a:pt x="2041" y="1287"/>
                        <a:pt x="2115" y="1256"/>
                      </a:cubicBezTo>
                      <a:cubicBezTo>
                        <a:pt x="2175" y="1230"/>
                        <a:pt x="2231" y="1180"/>
                        <a:pt x="2277" y="1135"/>
                      </a:cubicBezTo>
                      <a:cubicBezTo>
                        <a:pt x="2362" y="1050"/>
                        <a:pt x="2402" y="950"/>
                        <a:pt x="2409" y="847"/>
                      </a:cubicBezTo>
                      <a:cubicBezTo>
                        <a:pt x="2416" y="732"/>
                        <a:pt x="2383" y="613"/>
                        <a:pt x="2323" y="506"/>
                      </a:cubicBezTo>
                      <a:close/>
                      <a:moveTo>
                        <a:pt x="1809" y="1295"/>
                      </a:moveTo>
                      <a:cubicBezTo>
                        <a:pt x="1803" y="1263"/>
                        <a:pt x="1789" y="1231"/>
                        <a:pt x="1781" y="1200"/>
                      </a:cubicBezTo>
                      <a:cubicBezTo>
                        <a:pt x="1781" y="1200"/>
                        <a:pt x="1781" y="1200"/>
                        <a:pt x="1774" y="1177"/>
                      </a:cubicBezTo>
                      <a:cubicBezTo>
                        <a:pt x="1774" y="1176"/>
                        <a:pt x="1773" y="1174"/>
                        <a:pt x="1773" y="1172"/>
                      </a:cubicBezTo>
                      <a:cubicBezTo>
                        <a:pt x="1752" y="1100"/>
                        <a:pt x="1731" y="1044"/>
                        <a:pt x="1689" y="980"/>
                      </a:cubicBezTo>
                      <a:cubicBezTo>
                        <a:pt x="1661" y="936"/>
                        <a:pt x="1625" y="896"/>
                        <a:pt x="1585" y="862"/>
                      </a:cubicBezTo>
                      <a:cubicBezTo>
                        <a:pt x="1552" y="833"/>
                        <a:pt x="1515" y="809"/>
                        <a:pt x="1476" y="790"/>
                      </a:cubicBezTo>
                      <a:cubicBezTo>
                        <a:pt x="1426" y="766"/>
                        <a:pt x="1372" y="751"/>
                        <a:pt x="1317" y="747"/>
                      </a:cubicBezTo>
                      <a:cubicBezTo>
                        <a:pt x="1239" y="743"/>
                        <a:pt x="1170" y="787"/>
                        <a:pt x="1094" y="774"/>
                      </a:cubicBezTo>
                      <a:cubicBezTo>
                        <a:pt x="1027" y="762"/>
                        <a:pt x="978" y="726"/>
                        <a:pt x="907" y="739"/>
                      </a:cubicBezTo>
                      <a:cubicBezTo>
                        <a:pt x="796" y="758"/>
                        <a:pt x="690" y="801"/>
                        <a:pt x="577" y="807"/>
                      </a:cubicBezTo>
                      <a:cubicBezTo>
                        <a:pt x="548" y="809"/>
                        <a:pt x="488" y="788"/>
                        <a:pt x="489" y="831"/>
                      </a:cubicBezTo>
                      <a:cubicBezTo>
                        <a:pt x="489" y="859"/>
                        <a:pt x="535" y="915"/>
                        <a:pt x="553" y="938"/>
                      </a:cubicBezTo>
                      <a:cubicBezTo>
                        <a:pt x="595" y="991"/>
                        <a:pt x="627" y="1004"/>
                        <a:pt x="627" y="1004"/>
                      </a:cubicBezTo>
                      <a:cubicBezTo>
                        <a:pt x="676" y="1025"/>
                        <a:pt x="709" y="1085"/>
                        <a:pt x="700" y="1137"/>
                      </a:cubicBezTo>
                      <a:cubicBezTo>
                        <a:pt x="700" y="1137"/>
                        <a:pt x="699" y="1143"/>
                        <a:pt x="704" y="1182"/>
                      </a:cubicBezTo>
                      <a:cubicBezTo>
                        <a:pt x="704" y="1182"/>
                        <a:pt x="704" y="1183"/>
                        <a:pt x="704" y="1183"/>
                      </a:cubicBezTo>
                      <a:cubicBezTo>
                        <a:pt x="704" y="1183"/>
                        <a:pt x="704" y="1183"/>
                        <a:pt x="704" y="1183"/>
                      </a:cubicBezTo>
                      <a:cubicBezTo>
                        <a:pt x="707" y="1209"/>
                        <a:pt x="734" y="1224"/>
                        <a:pt x="753" y="1238"/>
                      </a:cubicBezTo>
                      <a:cubicBezTo>
                        <a:pt x="796" y="1269"/>
                        <a:pt x="821" y="1312"/>
                        <a:pt x="871" y="1334"/>
                      </a:cubicBezTo>
                      <a:cubicBezTo>
                        <a:pt x="921" y="1356"/>
                        <a:pt x="975" y="1374"/>
                        <a:pt x="1030" y="1384"/>
                      </a:cubicBezTo>
                      <a:cubicBezTo>
                        <a:pt x="1079" y="1393"/>
                        <a:pt x="1143" y="1388"/>
                        <a:pt x="1184" y="1421"/>
                      </a:cubicBezTo>
                      <a:cubicBezTo>
                        <a:pt x="1223" y="1453"/>
                        <a:pt x="1247" y="1484"/>
                        <a:pt x="1295" y="1503"/>
                      </a:cubicBezTo>
                      <a:cubicBezTo>
                        <a:pt x="1335" y="1518"/>
                        <a:pt x="1380" y="1527"/>
                        <a:pt x="1422" y="1539"/>
                      </a:cubicBezTo>
                      <a:cubicBezTo>
                        <a:pt x="1463" y="1552"/>
                        <a:pt x="1502" y="1574"/>
                        <a:pt x="1545" y="1579"/>
                      </a:cubicBezTo>
                      <a:cubicBezTo>
                        <a:pt x="1608" y="1586"/>
                        <a:pt x="1668" y="1566"/>
                        <a:pt x="1716" y="1526"/>
                      </a:cubicBezTo>
                      <a:cubicBezTo>
                        <a:pt x="1739" y="1506"/>
                        <a:pt x="1759" y="1483"/>
                        <a:pt x="1775" y="1458"/>
                      </a:cubicBezTo>
                      <a:cubicBezTo>
                        <a:pt x="1790" y="1436"/>
                        <a:pt x="1806" y="1413"/>
                        <a:pt x="1811" y="1387"/>
                      </a:cubicBezTo>
                      <a:cubicBezTo>
                        <a:pt x="1816" y="1367"/>
                        <a:pt x="1814" y="1341"/>
                        <a:pt x="1812" y="1320"/>
                      </a:cubicBezTo>
                      <a:cubicBezTo>
                        <a:pt x="1812" y="1312"/>
                        <a:pt x="1810" y="1304"/>
                        <a:pt x="1809" y="1295"/>
                      </a:cubicBezTo>
                      <a:close/>
                      <a:moveTo>
                        <a:pt x="1174" y="1487"/>
                      </a:moveTo>
                      <a:cubicBezTo>
                        <a:pt x="1173" y="1486"/>
                        <a:pt x="1173" y="1486"/>
                        <a:pt x="1173" y="1486"/>
                      </a:cubicBezTo>
                      <a:cubicBezTo>
                        <a:pt x="1149" y="1474"/>
                        <a:pt x="1132" y="1463"/>
                        <a:pt x="1105" y="1460"/>
                      </a:cubicBezTo>
                      <a:cubicBezTo>
                        <a:pt x="1086" y="1457"/>
                        <a:pt x="1058" y="1447"/>
                        <a:pt x="1044" y="1466"/>
                      </a:cubicBezTo>
                      <a:cubicBezTo>
                        <a:pt x="1035" y="1479"/>
                        <a:pt x="1028" y="1493"/>
                        <a:pt x="1021" y="1506"/>
                      </a:cubicBezTo>
                      <a:cubicBezTo>
                        <a:pt x="1009" y="1528"/>
                        <a:pt x="998" y="1552"/>
                        <a:pt x="984" y="1573"/>
                      </a:cubicBezTo>
                      <a:cubicBezTo>
                        <a:pt x="956" y="1616"/>
                        <a:pt x="925" y="1656"/>
                        <a:pt x="892" y="1695"/>
                      </a:cubicBezTo>
                      <a:cubicBezTo>
                        <a:pt x="866" y="1726"/>
                        <a:pt x="825" y="1756"/>
                        <a:pt x="809" y="1794"/>
                      </a:cubicBezTo>
                      <a:cubicBezTo>
                        <a:pt x="793" y="1830"/>
                        <a:pt x="802" y="1871"/>
                        <a:pt x="789" y="1907"/>
                      </a:cubicBezTo>
                      <a:cubicBezTo>
                        <a:pt x="776" y="1941"/>
                        <a:pt x="762" y="1975"/>
                        <a:pt x="752" y="2011"/>
                      </a:cubicBezTo>
                      <a:cubicBezTo>
                        <a:pt x="743" y="2043"/>
                        <a:pt x="720" y="2102"/>
                        <a:pt x="735" y="2135"/>
                      </a:cubicBezTo>
                      <a:cubicBezTo>
                        <a:pt x="746" y="2160"/>
                        <a:pt x="754" y="2153"/>
                        <a:pt x="778" y="2150"/>
                      </a:cubicBezTo>
                      <a:cubicBezTo>
                        <a:pt x="811" y="2145"/>
                        <a:pt x="847" y="2145"/>
                        <a:pt x="872" y="2170"/>
                      </a:cubicBezTo>
                      <a:cubicBezTo>
                        <a:pt x="880" y="2177"/>
                        <a:pt x="880" y="2177"/>
                        <a:pt x="880" y="2177"/>
                      </a:cubicBezTo>
                      <a:cubicBezTo>
                        <a:pt x="895" y="2209"/>
                        <a:pt x="926" y="2196"/>
                        <a:pt x="948" y="2148"/>
                      </a:cubicBezTo>
                      <a:cubicBezTo>
                        <a:pt x="948" y="2148"/>
                        <a:pt x="979" y="2082"/>
                        <a:pt x="1012" y="2005"/>
                      </a:cubicBezTo>
                      <a:cubicBezTo>
                        <a:pt x="1044" y="1930"/>
                        <a:pt x="1099" y="1861"/>
                        <a:pt x="1154" y="1801"/>
                      </a:cubicBezTo>
                      <a:cubicBezTo>
                        <a:pt x="1177" y="1776"/>
                        <a:pt x="1206" y="1761"/>
                        <a:pt x="1226" y="1733"/>
                      </a:cubicBezTo>
                      <a:cubicBezTo>
                        <a:pt x="1248" y="1702"/>
                        <a:pt x="1265" y="1664"/>
                        <a:pt x="1267" y="1625"/>
                      </a:cubicBezTo>
                      <a:cubicBezTo>
                        <a:pt x="1269" y="1596"/>
                        <a:pt x="1263" y="1564"/>
                        <a:pt x="1245" y="1541"/>
                      </a:cubicBezTo>
                      <a:cubicBezTo>
                        <a:pt x="1226" y="1515"/>
                        <a:pt x="1202" y="1501"/>
                        <a:pt x="1174" y="1487"/>
                      </a:cubicBezTo>
                      <a:close/>
                      <a:moveTo>
                        <a:pt x="797" y="1718"/>
                      </a:moveTo>
                      <a:cubicBezTo>
                        <a:pt x="838" y="1673"/>
                        <a:pt x="878" y="1628"/>
                        <a:pt x="919" y="1583"/>
                      </a:cubicBezTo>
                      <a:cubicBezTo>
                        <a:pt x="935" y="1566"/>
                        <a:pt x="962" y="1543"/>
                        <a:pt x="977" y="1520"/>
                      </a:cubicBezTo>
                      <a:cubicBezTo>
                        <a:pt x="981" y="1515"/>
                        <a:pt x="984" y="1510"/>
                        <a:pt x="986" y="1504"/>
                      </a:cubicBezTo>
                      <a:cubicBezTo>
                        <a:pt x="1012" y="1431"/>
                        <a:pt x="881" y="1406"/>
                        <a:pt x="831" y="1386"/>
                      </a:cubicBezTo>
                      <a:cubicBezTo>
                        <a:pt x="782" y="1366"/>
                        <a:pt x="699" y="1338"/>
                        <a:pt x="649" y="1322"/>
                      </a:cubicBezTo>
                      <a:cubicBezTo>
                        <a:pt x="649" y="1322"/>
                        <a:pt x="623" y="1314"/>
                        <a:pt x="584" y="1299"/>
                      </a:cubicBezTo>
                      <a:cubicBezTo>
                        <a:pt x="473" y="1257"/>
                        <a:pt x="194" y="1132"/>
                        <a:pt x="183" y="1346"/>
                      </a:cubicBezTo>
                      <a:cubicBezTo>
                        <a:pt x="180" y="1402"/>
                        <a:pt x="206" y="1458"/>
                        <a:pt x="222" y="1510"/>
                      </a:cubicBezTo>
                      <a:cubicBezTo>
                        <a:pt x="253" y="1611"/>
                        <a:pt x="320" y="1720"/>
                        <a:pt x="409" y="1779"/>
                      </a:cubicBezTo>
                      <a:cubicBezTo>
                        <a:pt x="458" y="1811"/>
                        <a:pt x="512" y="1813"/>
                        <a:pt x="569" y="1809"/>
                      </a:cubicBezTo>
                      <a:cubicBezTo>
                        <a:pt x="666" y="1800"/>
                        <a:pt x="729" y="1795"/>
                        <a:pt x="797" y="1718"/>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p>
              </p:txBody>
            </p:sp>
          </p:grpSp>
        </p:grpSp>
      </p:grpSp>
    </p:spTree>
    <p:extLst>
      <p:ext uri="{BB962C8B-B14F-4D97-AF65-F5344CB8AC3E}">
        <p14:creationId xmlns:p14="http://schemas.microsoft.com/office/powerpoint/2010/main" val="3415682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bwMode="white">
          <a:xfrm>
            <a:off x="269239" y="2092120"/>
            <a:ext cx="11653523" cy="422477"/>
          </a:xfrm>
          <a:prstGeom prst="rect">
            <a:avLst/>
          </a:prstGeom>
        </p:spPr>
        <p:txBody>
          <a:bodyPr/>
          <a:lstStyle>
            <a:lvl1pPr marL="284790" indent="-284790">
              <a:buClrTx/>
              <a:buSzPct val="90000"/>
              <a:buFont typeface="Wingdings" panose="05000000000000000000" pitchFamily="2" charset="2"/>
              <a:buChar char="§"/>
              <a:defRPr sz="1568">
                <a:solidFill>
                  <a:schemeClr val="bg1"/>
                </a:solidFill>
                <a:latin typeface="Segoe UI" pitchFamily="34" charset="0"/>
                <a:ea typeface="Segoe UI" pitchFamily="34" charset="0"/>
                <a:cs typeface="Segoe UI" pitchFamily="34" charset="0"/>
              </a:defRPr>
            </a:lvl1pPr>
            <a:lvl2pPr marL="560241" indent="-275453">
              <a:buClrTx/>
              <a:buSzPct val="90000"/>
              <a:buFont typeface="Arial" pitchFamily="34" charset="0"/>
              <a:buChar char="•"/>
              <a:defRPr sz="1568">
                <a:solidFill>
                  <a:schemeClr val="bg1"/>
                </a:solidFill>
                <a:latin typeface="Segoe UI" pitchFamily="34" charset="0"/>
                <a:ea typeface="Segoe UI" pitchFamily="34" charset="0"/>
                <a:cs typeface="Segoe UI" pitchFamily="34" charset="0"/>
              </a:defRPr>
            </a:lvl2pPr>
            <a:lvl3pPr marL="845031" indent="-284790">
              <a:buClrTx/>
              <a:buSzPct val="90000"/>
              <a:buFont typeface="Arial" pitchFamily="34" charset="0"/>
              <a:buChar char="–"/>
              <a:defRPr sz="1568">
                <a:solidFill>
                  <a:schemeClr val="bg1"/>
                </a:solidFill>
                <a:latin typeface="Segoe UI" pitchFamily="34" charset="0"/>
                <a:ea typeface="Segoe UI" pitchFamily="34" charset="0"/>
                <a:cs typeface="Segoe UI" pitchFamily="34" charset="0"/>
              </a:defRPr>
            </a:lvl3pPr>
            <a:lvl4pPr marL="1069128" indent="-224097">
              <a:buClrTx/>
              <a:buSzPct val="90000"/>
              <a:buFont typeface="Wingdings" panose="05000000000000000000" pitchFamily="2" charset="2"/>
              <a:buChar char="§"/>
              <a:defRPr sz="1568">
                <a:solidFill>
                  <a:schemeClr val="bg1"/>
                </a:solidFill>
                <a:latin typeface="Segoe UI" pitchFamily="34" charset="0"/>
                <a:ea typeface="Segoe UI" pitchFamily="34" charset="0"/>
                <a:cs typeface="Segoe UI" pitchFamily="34" charset="0"/>
              </a:defRPr>
            </a:lvl4pPr>
            <a:lvl5pPr marL="1293225" indent="-224097">
              <a:buClrTx/>
              <a:buSzPct val="90000"/>
              <a:buFont typeface="Wingdings" panose="05000000000000000000" pitchFamily="2" charset="2"/>
              <a:buChar char="§"/>
              <a:defRPr sz="1961">
                <a:solidFill>
                  <a:schemeClr val="bg1"/>
                </a:solidFill>
                <a:latin typeface="Segoe UI" pitchFamily="34" charset="0"/>
                <a:ea typeface="Segoe UI" pitchFamily="34" charset="0"/>
                <a:cs typeface="Segoe UI" pitchFamily="34" charset="0"/>
              </a:defRPr>
            </a:lvl5pPr>
          </a:lstStyle>
          <a:p>
            <a:pPr lvl="0"/>
            <a:r>
              <a:rPr lang="en-US"/>
              <a:t>Click to edit Master text styles</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505050"/>
          </a:solidFill>
        </p:spPr>
        <p:txBody>
          <a:bodyPr wrap="square" lIns="155457" tIns="77729" rIns="155457" bIns="77729" anchor="b" anchorCtr="0">
            <a:noAutofit/>
          </a:bodyPr>
          <a:lstStyle>
            <a:lvl1pPr algn="r">
              <a:buFont typeface="Arial" pitchFamily="34" charset="0"/>
              <a:buNone/>
              <a:defRPr sz="3627" spc="-50" baseline="0">
                <a:solidFill>
                  <a:srgbClr val="FFFFFF"/>
                </a:solidFill>
                <a:effectLst/>
                <a:latin typeface="Segoe UI" pitchFamily="34" charset="0"/>
                <a:ea typeface="Segoe UI" pitchFamily="34" charset="0"/>
                <a:cs typeface="Segoe UI" pitchFamily="34" charset="0"/>
              </a:defRPr>
            </a:lvl1pPr>
          </a:lstStyle>
          <a:p>
            <a:pPr lvl="0"/>
            <a:r>
              <a:rPr lang="en-US" dirty="0"/>
              <a:t>Next:</a:t>
            </a:r>
          </a:p>
        </p:txBody>
      </p:sp>
      <p:sp>
        <p:nvSpPr>
          <p:cNvPr id="5" name="Title 2"/>
          <p:cNvSpPr>
            <a:spLocks noGrp="1"/>
          </p:cNvSpPr>
          <p:nvPr>
            <p:ph type="title"/>
          </p:nvPr>
        </p:nvSpPr>
        <p:spPr bwMode="white">
          <a:xfrm>
            <a:off x="269240" y="289511"/>
            <a:ext cx="11655840" cy="899665"/>
          </a:xfrm>
        </p:spPr>
        <p:txBody>
          <a:bodyPr/>
          <a:lstStyle>
            <a:lvl1pPr>
              <a:defRPr>
                <a:solidFill>
                  <a:schemeClr val="bg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11928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0203" y="3083653"/>
            <a:ext cx="3223868" cy="690695"/>
          </a:xfrm>
          <a:prstGeom prst="rect">
            <a:avLst/>
          </a:prstGeom>
        </p:spPr>
      </p:pic>
      <p:sp>
        <p:nvSpPr>
          <p:cNvPr id="4" name="Text Box 3"/>
          <p:cNvSpPr txBox="1">
            <a:spLocks noChangeArrowheads="1"/>
          </p:cNvSpPr>
          <p:nvPr userDrawn="1"/>
        </p:nvSpPr>
        <p:spPr bwMode="blackWhite">
          <a:xfrm>
            <a:off x="267683" y="5960377"/>
            <a:ext cx="10758655" cy="606556"/>
          </a:xfrm>
          <a:prstGeom prst="rect">
            <a:avLst/>
          </a:prstGeom>
        </p:spPr>
        <p:txBody>
          <a:bodyPr vert="horz" wrap="square" lIns="179285" tIns="143428" rIns="179285" bIns="143428" numCol="1" anchor="t" anchorCtr="0" compatLnSpc="1">
            <a:prstTxWarp prst="textNoShape">
              <a:avLst/>
            </a:prstTxWarp>
            <a:spAutoFit/>
          </a:bodyPr>
          <a:lstStyle/>
          <a:p>
            <a:pPr defTabSz="913924" eaLnBrk="0" fontAlgn="base" hangingPunct="0"/>
            <a:r>
              <a:rPr lang="en-US" sz="686" dirty="0">
                <a:gradFill>
                  <a:gsLst>
                    <a:gs pos="0">
                      <a:srgbClr val="505050"/>
                    </a:gs>
                    <a:gs pos="100000">
                      <a:srgbClr val="505050"/>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13924" eaLnBrk="0" fontAlgn="base" hangingPunct="0"/>
            <a:r>
              <a:rPr lang="en-US" sz="686"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71969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p:cNvSpPr/>
          <p:nvPr userDrawn="1"/>
        </p:nvSpPr>
        <p:spPr>
          <a:xfrm>
            <a:off x="0" y="1"/>
            <a:ext cx="12192000" cy="1177126"/>
          </a:xfrm>
          <a:prstGeom prst="rect">
            <a:avLst/>
          </a:prstGeom>
          <a:solidFill>
            <a:srgbClr val="002060"/>
          </a:solidFill>
          <a:ln w="12700" cap="flat" cmpd="sng" algn="ctr">
            <a:noFill/>
            <a:prstDash val="solid"/>
            <a:miter lim="800000"/>
          </a:ln>
          <a:effectLst/>
        </p:spPr>
        <p:txBody>
          <a:bodyPr rtlCol="0" anchor="ctr"/>
          <a:lstStyle/>
          <a:p>
            <a:pPr algn="ctr"/>
            <a:endParaRPr lang="en-US" kern="0" dirty="0">
              <a:solidFill>
                <a:prstClr val="white"/>
              </a:solidFill>
            </a:endParaRPr>
          </a:p>
        </p:txBody>
      </p:sp>
      <p:sp>
        <p:nvSpPr>
          <p:cNvPr id="3" name="Content Placeholder 2"/>
          <p:cNvSpPr>
            <a:spLocks noGrp="1"/>
          </p:cNvSpPr>
          <p:nvPr>
            <p:ph idx="1"/>
          </p:nvPr>
        </p:nvSpPr>
        <p:spPr>
          <a:xfrm>
            <a:off x="838200" y="1825625"/>
            <a:ext cx="10515600" cy="4351338"/>
          </a:xfrm>
          <a:prstGeom prst="rect">
            <a:avLst/>
          </a:prstGeom>
        </p:spPr>
        <p:txBody>
          <a:bodyPr/>
          <a:lstStyle>
            <a:lvl1pPr marL="228600" indent="-228600">
              <a:buFont typeface="Wingdings" panose="05000000000000000000" pitchFamily="2" charset="2"/>
              <a:buChar char="§"/>
              <a:defRPr>
                <a:latin typeface="Segoe UI" panose="020B0502040204020203" pitchFamily="34" charset="0"/>
                <a:cs typeface="Segoe UI" panose="020B0502040204020203" pitchFamily="34" charset="0"/>
              </a:defRPr>
            </a:lvl1pPr>
            <a:lvl2pPr marL="685800" indent="-228600">
              <a:buFont typeface="Wingdings" panose="05000000000000000000" pitchFamily="2" charset="2"/>
              <a:buChar char="§"/>
              <a:defRPr>
                <a:latin typeface="Segoe UI" panose="020B0502040204020203" pitchFamily="34" charset="0"/>
                <a:cs typeface="Segoe UI" panose="020B0502040204020203" pitchFamily="34" charset="0"/>
              </a:defRPr>
            </a:lvl2pPr>
            <a:lvl3pPr marL="1143000" indent="-228600">
              <a:buFont typeface="Wingdings" panose="05000000000000000000" pitchFamily="2" charset="2"/>
              <a:buChar char="§"/>
              <a:defRPr>
                <a:latin typeface="Segoe UI" panose="020B0502040204020203" pitchFamily="34" charset="0"/>
                <a:cs typeface="Segoe UI" panose="020B0502040204020203" pitchFamily="34" charset="0"/>
              </a:defRPr>
            </a:lvl3pPr>
            <a:lvl4pPr marL="1600200" indent="-228600">
              <a:buFont typeface="Wingdings" panose="05000000000000000000" pitchFamily="2" charset="2"/>
              <a:buChar char="§"/>
              <a:defRPr>
                <a:latin typeface="Segoe UI" panose="020B0502040204020203" pitchFamily="34" charset="0"/>
                <a:cs typeface="Segoe UI" panose="020B0502040204020203" pitchFamily="34" charset="0"/>
              </a:defRPr>
            </a:lvl4pPr>
            <a:lvl5pPr marL="2057400" indent="-228600">
              <a:buFont typeface="Wingdings" panose="05000000000000000000" pitchFamily="2" charset="2"/>
              <a:buChar cha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9410705" y="6477378"/>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114FF349-2143-426B-B8CB-94B0C3CE38BC}" type="slidenum">
              <a:rPr lang="en-US" smtClean="0">
                <a:solidFill>
                  <a:prstClr val="black">
                    <a:tint val="75000"/>
                  </a:prstClr>
                </a:solidFill>
              </a:rPr>
              <a:pPr/>
              <a:t>‹#›</a:t>
            </a:fld>
            <a:endParaRPr lang="en-US" dirty="0">
              <a:solidFill>
                <a:prstClr val="black">
                  <a:tint val="75000"/>
                </a:prstClr>
              </a:solidFill>
            </a:endParaRPr>
          </a:p>
        </p:txBody>
      </p:sp>
      <p:sp>
        <p:nvSpPr>
          <p:cNvPr id="6" name="Title Placeholder 2"/>
          <p:cNvSpPr>
            <a:spLocks noGrp="1"/>
          </p:cNvSpPr>
          <p:nvPr>
            <p:ph type="title"/>
          </p:nvPr>
        </p:nvSpPr>
        <p:spPr>
          <a:xfrm>
            <a:off x="609600" y="136525"/>
            <a:ext cx="11118222" cy="9144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60621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mp; 2-color Non-bulleted text">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1177126"/>
          </a:xfrm>
          <a:prstGeom prst="rect">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a:ea typeface="+mn-ea"/>
              <a:cs typeface="+mn-cs"/>
            </a:endParaRPr>
          </a:p>
        </p:txBody>
      </p:sp>
      <p:sp>
        <p:nvSpPr>
          <p:cNvPr id="2" name="Title 1"/>
          <p:cNvSpPr>
            <a:spLocks noGrp="1"/>
          </p:cNvSpPr>
          <p:nvPr>
            <p:ph type="title"/>
          </p:nvPr>
        </p:nvSpPr>
        <p:spPr>
          <a:xfrm>
            <a:off x="584462" y="289511"/>
            <a:ext cx="11340618" cy="899665"/>
          </a:xfrm>
        </p:spPr>
        <p:txBody>
          <a:bodyPr/>
          <a:lstStyle>
            <a:lvl1pPr>
              <a:defRPr sz="4000">
                <a:solidFill>
                  <a:schemeClr val="tx1"/>
                </a:solidFill>
              </a:defRPr>
            </a:lvl1pPr>
          </a:lstStyle>
          <a:p>
            <a:r>
              <a:rPr lang="en-US" dirty="0"/>
              <a:t>Click to edit Master title style</a:t>
            </a:r>
          </a:p>
        </p:txBody>
      </p:sp>
      <p:sp>
        <p:nvSpPr>
          <p:cNvPr id="6" name="Text Placeholder 5"/>
          <p:cNvSpPr>
            <a:spLocks noGrp="1"/>
          </p:cNvSpPr>
          <p:nvPr>
            <p:ph type="body" sz="quarter" idx="10"/>
          </p:nvPr>
        </p:nvSpPr>
        <p:spPr>
          <a:xfrm>
            <a:off x="269239" y="1189177"/>
            <a:ext cx="11653523" cy="2006575"/>
          </a:xfrm>
        </p:spPr>
        <p:txBody>
          <a:bodyPr/>
          <a:lstStyle>
            <a:lvl1pPr marL="0" indent="0">
              <a:buNone/>
              <a:defRPr sz="4000">
                <a:solidFill>
                  <a:srgbClr val="000000"/>
                </a:solidFill>
                <a:latin typeface="+mn-lt"/>
              </a:defRPr>
            </a:lvl1pPr>
            <a:lvl2pPr marL="0" indent="0">
              <a:buFontTx/>
              <a:buNone/>
              <a:defRPr sz="2000">
                <a:solidFill>
                  <a:srgbClr val="000000"/>
                </a:solidFill>
                <a:latin typeface="+mn-lt"/>
              </a:defRPr>
            </a:lvl2pPr>
            <a:lvl3pPr marL="224097" indent="0">
              <a:buNone/>
              <a:defRPr sz="2000">
                <a:solidFill>
                  <a:srgbClr val="000000"/>
                </a:solidFill>
                <a:latin typeface="+mn-lt"/>
              </a:defRPr>
            </a:lvl3pPr>
            <a:lvl4pPr marL="448193" indent="0">
              <a:buNone/>
              <a:defRPr sz="1800">
                <a:solidFill>
                  <a:srgbClr val="000000"/>
                </a:solidFill>
                <a:latin typeface="+mn-lt"/>
              </a:defRPr>
            </a:lvl4pPr>
            <a:lvl5pPr marL="672290" indent="0">
              <a:buNone/>
              <a:defRPr sz="1800">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1368586" y="6410572"/>
            <a:ext cx="830220" cy="436530"/>
          </a:xfrm>
          <a:prstGeom prst="rect">
            <a:avLst/>
          </a:prstGeom>
          <a:noFill/>
        </p:spPr>
        <p:txBody>
          <a:bodyPr wrap="square" lIns="182880" tIns="146304" rIns="182880" bIns="146304" rtlCol="0">
            <a:sp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7926EC7F-CF5C-48F7-AE01-C04176AA88D8}" type="slidenum">
              <a:rPr kumimoji="0" lang="en-US" sz="1000" b="0" i="0" u="none" strike="noStrike" kern="1200" cap="none" spc="0" normalizeH="0" baseline="0" noProof="0">
                <a:ln>
                  <a:noFill/>
                </a:ln>
                <a:solidFill>
                  <a:prstClr val="white">
                    <a:lumMod val="50000"/>
                  </a:prstClr>
                </a:solidFill>
                <a:effectLst/>
                <a:uLnTx/>
                <a:uFillTx/>
                <a:latin typeface="Segoe UI"/>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a:t>
            </a:fld>
            <a:endParaRPr kumimoji="0" lang="en-US" sz="1000" b="0" i="0" u="none" strike="noStrike" kern="1200" cap="none" spc="0" normalizeH="0" baseline="0" noProof="0" dirty="0" err="1">
              <a:ln>
                <a:noFill/>
              </a:ln>
              <a:solidFill>
                <a:prstClr val="white">
                  <a:lumMod val="50000"/>
                </a:prstClr>
              </a:solidFill>
              <a:effectLst/>
              <a:uLnTx/>
              <a:uFillTx/>
              <a:latin typeface="Segoe UI"/>
              <a:ea typeface="+mn-ea"/>
              <a:cs typeface="+mn-cs"/>
            </a:endParaRPr>
          </a:p>
        </p:txBody>
      </p:sp>
    </p:spTree>
    <p:extLst>
      <p:ext uri="{BB962C8B-B14F-4D97-AF65-F5344CB8AC3E}">
        <p14:creationId xmlns:p14="http://schemas.microsoft.com/office/powerpoint/2010/main" val="275100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522D20-7B72-42D6-8F09-54374FB17931}"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203945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0553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28362"/>
            <a:ext cx="11430000" cy="914400"/>
          </a:xfrm>
        </p:spPr>
        <p:txBody>
          <a:bodyPr anchor="t">
            <a:normAutofit/>
          </a:bodyPr>
          <a:lstStyle>
            <a:lvl1pPr>
              <a:defRPr sz="4000" b="0"/>
            </a:lvl1pPr>
          </a:lstStyle>
          <a:p>
            <a:r>
              <a:rPr lang="en-US" dirty="0"/>
              <a:t>Click to edit Master title style</a:t>
            </a:r>
          </a:p>
        </p:txBody>
      </p:sp>
      <p:sp>
        <p:nvSpPr>
          <p:cNvPr id="3" name="Content Placeholder 2"/>
          <p:cNvSpPr>
            <a:spLocks noGrp="1"/>
          </p:cNvSpPr>
          <p:nvPr>
            <p:ph idx="1"/>
          </p:nvPr>
        </p:nvSpPr>
        <p:spPr>
          <a:xfrm>
            <a:off x="383722" y="1825624"/>
            <a:ext cx="11421835" cy="1580642"/>
          </a:xfrm>
        </p:spPr>
        <p:txBody>
          <a:bodyPr/>
          <a:lstStyle>
            <a:lvl2pPr marL="685668" indent="-228556">
              <a:buFont typeface="Calibri" panose="020F0502020204030204" pitchFamily="34" charset="0"/>
              <a:buChar char="₋"/>
              <a:defRPr/>
            </a:lvl2pPr>
            <a:lvl4pPr marL="1599893" indent="-228556">
              <a:buFont typeface="Calibri" panose="020F0502020204030204" pitchFamily="34" charset="0"/>
              <a:buChar char="₋"/>
              <a:defRPr/>
            </a:lvl4pPr>
            <a:lvl5pPr marL="2057005" indent="-228556">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623508" y="6463413"/>
            <a:ext cx="54700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ts val="0"/>
              </a:spcBef>
              <a:spcAft>
                <a:spcPts val="0"/>
              </a:spcAft>
              <a:buClrTx/>
              <a:buSzTx/>
              <a:buFontTx/>
              <a:buNone/>
              <a:tabLst/>
              <a:defRPr/>
            </a:pPr>
            <a:fld id="{BA59DB56-CF6F-44DC-A90F-C9282FF4AEBF}" type="slidenum">
              <a:rPr kumimoji="0" lang="en-US" sz="1200" b="0" i="0" u="none" strike="noStrike" kern="1200" cap="none" spc="0" normalizeH="0" baseline="0" noProof="0" smtClean="0">
                <a:ln>
                  <a:noFill/>
                </a:ln>
                <a:solidFill>
                  <a:srgbClr val="505050">
                    <a:tint val="75000"/>
                  </a:srgbClr>
                </a:solidFill>
                <a:effectLst/>
                <a:uLnTx/>
                <a:uFillTx/>
                <a:latin typeface="Segoe UI"/>
                <a:ea typeface="+mn-ea"/>
                <a:cs typeface="+mn-cs"/>
              </a:rPr>
              <a:pPr marL="0" marR="0" lvl="0" indent="0" algn="r" defTabSz="914400" rtl="0" eaLnBrk="1" fontAlgn="base"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05050">
                  <a:tint val="75000"/>
                </a:srgbClr>
              </a:solidFill>
              <a:effectLst/>
              <a:uLnTx/>
              <a:uFillTx/>
              <a:latin typeface="Segoe UI"/>
              <a:ea typeface="+mn-ea"/>
              <a:cs typeface="+mn-cs"/>
            </a:endParaRPr>
          </a:p>
        </p:txBody>
      </p:sp>
    </p:spTree>
    <p:extLst>
      <p:ext uri="{BB962C8B-B14F-4D97-AF65-F5344CB8AC3E}">
        <p14:creationId xmlns:p14="http://schemas.microsoft.com/office/powerpoint/2010/main" val="2987156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2050"/>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5" hasCustomPrompt="1"/>
          </p:nvPr>
        </p:nvSpPr>
        <p:spPr bwMode="ltGray">
          <a:xfrm>
            <a:off x="9231246" y="825172"/>
            <a:ext cx="2689274" cy="597215"/>
          </a:xfrm>
        </p:spPr>
        <p:txBody>
          <a:bodyPr lIns="182880" tIns="146304" rIns="182880" bIns="146304" anchor="b"/>
          <a:lstStyle>
            <a:lvl1pPr marL="0" indent="0" algn="r">
              <a:buNone/>
              <a:defRPr sz="1961">
                <a:gradFill>
                  <a:gsLst>
                    <a:gs pos="14644">
                      <a:schemeClr val="tx1"/>
                    </a:gs>
                    <a:gs pos="37000">
                      <a:schemeClr val="tx1"/>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#hashtag</a:t>
            </a:r>
          </a:p>
        </p:txBody>
      </p:sp>
      <p:sp>
        <p:nvSpPr>
          <p:cNvPr id="15" name="Text Placeholder 4"/>
          <p:cNvSpPr>
            <a:spLocks noGrp="1"/>
          </p:cNvSpPr>
          <p:nvPr>
            <p:ph type="body" sz="quarter" idx="16" hasCustomPrompt="1"/>
          </p:nvPr>
        </p:nvSpPr>
        <p:spPr>
          <a:xfrm>
            <a:off x="8783003" y="299807"/>
            <a:ext cx="3137517" cy="597215"/>
          </a:xfrm>
        </p:spPr>
        <p:txBody>
          <a:bodyPr lIns="182880" tIns="146304" rIns="182880" bIns="146304" anchor="t"/>
          <a:lstStyle>
            <a:lvl1pPr marL="0" indent="0" algn="r">
              <a:buNone/>
              <a:defRPr sz="1961" baseline="0">
                <a:gradFill>
                  <a:gsLst>
                    <a:gs pos="90377">
                      <a:srgbClr val="F8F8F8"/>
                    </a:gs>
                    <a:gs pos="72000">
                      <a:srgbClr val="F8F8F8"/>
                    </a:gs>
                  </a:gsLst>
                  <a:lin ang="5400000" scaled="0"/>
                </a:gradFill>
                <a:latin typeface="+mn-lt"/>
              </a:defRPr>
            </a:lvl1pPr>
            <a:lvl2pPr marL="336145" indent="0">
              <a:buNone/>
              <a:defRPr/>
            </a:lvl2pPr>
            <a:lvl3pPr marL="560241" indent="0">
              <a:buNone/>
              <a:defRPr/>
            </a:lvl3pPr>
            <a:lvl4pPr marL="784338" indent="0">
              <a:buNone/>
              <a:defRPr/>
            </a:lvl4pPr>
            <a:lvl5pPr marL="1008435" indent="0">
              <a:buNone/>
              <a:defRPr/>
            </a:lvl5pPr>
          </a:lstStyle>
          <a:p>
            <a:pPr lvl="0"/>
            <a:r>
              <a:rPr lang="en-US" dirty="0"/>
              <a:t>General Session code</a:t>
            </a:r>
          </a:p>
        </p:txBody>
      </p:sp>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
        <p:nvSpPr>
          <p:cNvPr id="8"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7281290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522D20-7B72-42D6-8F09-54374FB17931}"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158112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22D20-7B72-42D6-8F09-54374FB17931}"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32847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522D20-7B72-42D6-8F09-54374FB17931}"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75108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522D20-7B72-42D6-8F09-54374FB17931}"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4CDBD-880F-4EE7-8F42-9A9D53DC8321}" type="slidenum">
              <a:rPr lang="en-US" smtClean="0"/>
              <a:t>‹#›</a:t>
            </a:fld>
            <a:endParaRPr lang="en-US"/>
          </a:p>
        </p:txBody>
      </p:sp>
    </p:spTree>
    <p:extLst>
      <p:ext uri="{BB962C8B-B14F-4D97-AF65-F5344CB8AC3E}">
        <p14:creationId xmlns:p14="http://schemas.microsoft.com/office/powerpoint/2010/main" val="268658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emf"/><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oleObject" Target="../embeddings/oleObject1.bin"/><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vmlDrawing" Target="../drawings/vmlDrawing1.v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image" Target="../media/image1.emf"/><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oleObject" Target="../embeddings/oleObject3.bin"/><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ags" Target="../tags/tag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22D20-7B72-42D6-8F09-54374FB17931}"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4CDBD-880F-4EE7-8F42-9A9D53DC8321}" type="slidenum">
              <a:rPr lang="en-US" smtClean="0"/>
              <a:t>‹#›</a:t>
            </a:fld>
            <a:endParaRPr lang="en-US"/>
          </a:p>
        </p:txBody>
      </p:sp>
    </p:spTree>
    <p:extLst>
      <p:ext uri="{BB962C8B-B14F-4D97-AF65-F5344CB8AC3E}">
        <p14:creationId xmlns:p14="http://schemas.microsoft.com/office/powerpoint/2010/main" val="65116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4"/>
            </p:custDataLst>
          </p:nvPr>
        </p:nvGraphicFramePr>
        <p:xfrm>
          <a:off x="0" y="0"/>
          <a:ext cx="211668" cy="158750"/>
        </p:xfrm>
        <a:graphic>
          <a:graphicData uri="http://schemas.openxmlformats.org/presentationml/2006/ole">
            <mc:AlternateContent xmlns:mc="http://schemas.openxmlformats.org/markup-compatibility/2006">
              <mc:Choice xmlns:v="urn:schemas-microsoft-com:vml" Requires="v">
                <p:oleObj spid="_x0000_s1029" name="think-cell Slide" r:id="rId25" imgW="360" imgH="360" progId="TCLayout.ActiveDocument.1">
                  <p:embed/>
                </p:oleObj>
              </mc:Choice>
              <mc:Fallback>
                <p:oleObj name="think-cell Slide" r:id="rId25" imgW="360" imgH="360" progId="TCLayout.ActiveDocument.1">
                  <p:embed/>
                  <p:pic>
                    <p:nvPicPr>
                      <p:cNvPr id="12" name="Object 11"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211668"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4" name="Rectangle 10"/>
          <p:cNvSpPr>
            <a:spLocks noGrp="1" noChangeArrowheads="1"/>
          </p:cNvSpPr>
          <p:nvPr>
            <p:ph type="body" idx="1"/>
          </p:nvPr>
        </p:nvSpPr>
        <p:spPr bwMode="auto">
          <a:xfrm>
            <a:off x="269240" y="2092120"/>
            <a:ext cx="11655840" cy="422477"/>
          </a:xfrm>
          <a:prstGeom prst="rect">
            <a:avLst/>
          </a:prstGeom>
          <a:noFill/>
          <a:ln w="9525" algn="ctr">
            <a:noFill/>
            <a:miter lim="800000"/>
            <a:headEnd/>
            <a:tailEnd/>
          </a:ln>
          <a:effectLst/>
        </p:spPr>
        <p:txBody>
          <a:bodyPr vert="horz" wrap="square" lIns="146304" tIns="91440" rIns="146304" bIns="91440" numCol="1" anchor="t" anchorCtr="0" compatLnSpc="1">
            <a:prstTxWarp prst="textNoShape">
              <a:avLst/>
            </a:prstTxWarp>
            <a:spAutoFit/>
          </a:bodyPr>
          <a:lstStyle/>
          <a:p>
            <a:pPr lvl="0"/>
            <a:endParaRPr lang="en-GB" dirty="0"/>
          </a:p>
        </p:txBody>
      </p:sp>
      <p:sp>
        <p:nvSpPr>
          <p:cNvPr id="1026" name="Rectangle 2"/>
          <p:cNvSpPr>
            <a:spLocks noGrp="1" noChangeArrowheads="1"/>
          </p:cNvSpPr>
          <p:nvPr>
            <p:ph type="title"/>
          </p:nvPr>
        </p:nvSpPr>
        <p:spPr bwMode="auto">
          <a:xfrm>
            <a:off x="269240" y="289511"/>
            <a:ext cx="11655840" cy="899665"/>
          </a:xfrm>
          <a:prstGeom prst="rect">
            <a:avLst/>
          </a:prstGeom>
          <a:noFill/>
          <a:ln w="9525" algn="ctr">
            <a:noFill/>
            <a:miter lim="800000"/>
            <a:headEnd/>
            <a:tailEnd/>
          </a:ln>
          <a:effectLst/>
        </p:spPr>
        <p:txBody>
          <a:bodyPr vert="horz" wrap="square" lIns="146304" tIns="91440" rIns="146304" bIns="91440" numCol="1" anchor="b" anchorCtr="0" compatLnSpc="1">
            <a:prstTxWarp prst="textNoShape">
              <a:avLst/>
            </a:prstTxWarp>
          </a:bodyPr>
          <a:lstStyle/>
          <a:p>
            <a:pPr lvl="0"/>
            <a:endParaRPr lang="en-GB" dirty="0"/>
          </a:p>
        </p:txBody>
      </p:sp>
      <p:sp>
        <p:nvSpPr>
          <p:cNvPr id="6" name="TextBox 5"/>
          <p:cNvSpPr txBox="1"/>
          <p:nvPr/>
        </p:nvSpPr>
        <p:spPr>
          <a:xfrm>
            <a:off x="11719595" y="6641285"/>
            <a:ext cx="205486" cy="124521"/>
          </a:xfrm>
          <a:prstGeom prst="rect">
            <a:avLst/>
          </a:prstGeom>
          <a:noFill/>
          <a:ln/>
          <a:effectLst/>
        </p:spPr>
        <p:txBody>
          <a:bodyPr wrap="none" lIns="0" tIns="0" rIns="0" bIns="0" rtlCol="0">
            <a:noAutofit/>
          </a:bodyPr>
          <a:lstStyle/>
          <a:p>
            <a:pPr algn="r">
              <a:defRPr/>
            </a:pPr>
            <a:fld id="{8FDC6993-5875-43F1-AB5B-56FAFD3221C9}" type="slidenum">
              <a:rPr lang="en-US" sz="882">
                <a:solidFill>
                  <a:srgbClr val="505050"/>
                </a:solidFill>
              </a:rPr>
              <a:pPr algn="r">
                <a:defRPr/>
              </a:pPr>
              <a:t>‹#›</a:t>
            </a:fld>
            <a:endParaRPr lang="en-US" sz="882" dirty="0">
              <a:solidFill>
                <a:srgbClr val="505050"/>
              </a:solidFill>
            </a:endParaRPr>
          </a:p>
          <a:p>
            <a:pPr algn="ctr" fontAlgn="base"/>
            <a:endParaRPr lang="en-US" sz="882" dirty="0">
              <a:solidFill>
                <a:srgbClr val="505050"/>
              </a:solidFill>
            </a:endParaRPr>
          </a:p>
        </p:txBody>
      </p:sp>
    </p:spTree>
    <p:extLst>
      <p:ext uri="{BB962C8B-B14F-4D97-AF65-F5344CB8AC3E}">
        <p14:creationId xmlns:p14="http://schemas.microsoft.com/office/powerpoint/2010/main" val="2694100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02" r:id="rId21"/>
  </p:sldLayoutIdLst>
  <p:hf sldNum="0" hdr="0" dt="0"/>
  <p:txStyles>
    <p:title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p:titleStyle>
    <p:bodyStyle>
      <a:lvl1pPr marL="340814" indent="-340814" algn="l" defTabSz="1028791" rtl="0" eaLnBrk="1" fontAlgn="base" hangingPunct="1">
        <a:spcBef>
          <a:spcPct val="20000"/>
        </a:spcBef>
        <a:spcAft>
          <a:spcPct val="0"/>
        </a:spcAft>
        <a:buClrTx/>
        <a:buFont typeface="Wingdings" pitchFamily="2" charset="2"/>
        <a:buChar char="§"/>
        <a:defRPr sz="1568" b="0">
          <a:solidFill>
            <a:schemeClr val="accent6"/>
          </a:solidFill>
          <a:latin typeface="+mn-lt"/>
          <a:ea typeface="+mn-ea"/>
          <a:cs typeface="+mn-cs"/>
        </a:defRPr>
      </a:lvl1pPr>
      <a:lvl2pPr marL="564911" indent="-224097" algn="l" defTabSz="1028791" rtl="0" eaLnBrk="1" fontAlgn="base" hangingPunct="1">
        <a:spcBef>
          <a:spcPct val="20000"/>
        </a:spcBef>
        <a:spcAft>
          <a:spcPct val="0"/>
        </a:spcAft>
        <a:buClrTx/>
        <a:buFont typeface="Arial" pitchFamily="34" charset="0"/>
        <a:buChar char="•"/>
        <a:defRPr sz="1568" b="0">
          <a:solidFill>
            <a:schemeClr val="accent6"/>
          </a:solidFill>
          <a:latin typeface="+mn-lt"/>
          <a:cs typeface="+mn-cs"/>
        </a:defRPr>
      </a:lvl2pPr>
      <a:lvl3pPr marL="838806" indent="-224097" algn="l" defTabSz="1028791" rtl="0" eaLnBrk="1" fontAlgn="base" hangingPunct="1">
        <a:spcBef>
          <a:spcPct val="20000"/>
        </a:spcBef>
        <a:spcAft>
          <a:spcPct val="0"/>
        </a:spcAft>
        <a:buClrTx/>
        <a:buFont typeface="Arial" pitchFamily="34" charset="0"/>
        <a:buChar char="–"/>
        <a:defRPr sz="1568" b="0">
          <a:solidFill>
            <a:schemeClr val="accent6"/>
          </a:solidFill>
          <a:latin typeface="+mn-lt"/>
          <a:cs typeface="+mn-cs"/>
        </a:defRPr>
      </a:lvl3pPr>
      <a:lvl4pPr marL="1120483" indent="-224097" algn="l" defTabSz="1028791" rtl="0" eaLnBrk="1" fontAlgn="base" hangingPunct="1">
        <a:spcBef>
          <a:spcPct val="20000"/>
        </a:spcBef>
        <a:spcAft>
          <a:spcPct val="0"/>
        </a:spcAft>
        <a:buClrTx/>
        <a:buFont typeface="Wingdings" pitchFamily="2" charset="2"/>
        <a:buChar char="§"/>
        <a:defRPr sz="1568" b="0">
          <a:solidFill>
            <a:schemeClr val="accent6"/>
          </a:solidFill>
          <a:latin typeface="+mn-lt"/>
          <a:cs typeface="+mn-cs"/>
        </a:defRPr>
      </a:lvl4pPr>
      <a:lvl5pPr marL="1344579" indent="-224097" algn="l" defTabSz="1028791" rtl="0" eaLnBrk="1" fontAlgn="base" hangingPunct="1">
        <a:spcBef>
          <a:spcPct val="20000"/>
        </a:spcBef>
        <a:spcAft>
          <a:spcPct val="0"/>
        </a:spcAft>
        <a:buClrTx/>
        <a:buFont typeface="Wingdings" pitchFamily="2" charset="2"/>
        <a:buChar char="§"/>
        <a:defRPr sz="1568" b="0">
          <a:solidFill>
            <a:schemeClr val="accent6"/>
          </a:solidFill>
          <a:latin typeface="+mn-lt"/>
          <a:cs typeface="+mn-cs"/>
        </a:defRPr>
      </a:lvl5pPr>
      <a:lvl6pPr marL="2842033"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6pPr>
      <a:lvl7pPr marL="3371125"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7pPr>
      <a:lvl8pPr marL="3900217"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8pPr>
      <a:lvl9pPr marL="4429309"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9pPr>
    </p:bodyStyle>
    <p:otherStyle>
      <a:defPPr>
        <a:defRPr lang="en-US"/>
      </a:defPPr>
      <a:lvl1pPr marL="0" algn="l" defTabSz="1058184" rtl="0" eaLnBrk="1" latinLnBrk="0" hangingPunct="1">
        <a:defRPr sz="2059" kern="1200">
          <a:solidFill>
            <a:schemeClr val="tx1"/>
          </a:solidFill>
          <a:latin typeface="+mn-lt"/>
          <a:ea typeface="+mn-ea"/>
          <a:cs typeface="+mn-cs"/>
        </a:defRPr>
      </a:lvl1pPr>
      <a:lvl2pPr marL="529092" algn="l" defTabSz="1058184" rtl="0" eaLnBrk="1" latinLnBrk="0" hangingPunct="1">
        <a:defRPr sz="2059" kern="1200">
          <a:solidFill>
            <a:schemeClr val="tx1"/>
          </a:solidFill>
          <a:latin typeface="+mn-lt"/>
          <a:ea typeface="+mn-ea"/>
          <a:cs typeface="+mn-cs"/>
        </a:defRPr>
      </a:lvl2pPr>
      <a:lvl3pPr marL="1058184" algn="l" defTabSz="1058184" rtl="0" eaLnBrk="1" latinLnBrk="0" hangingPunct="1">
        <a:defRPr sz="2059" kern="1200">
          <a:solidFill>
            <a:schemeClr val="tx1"/>
          </a:solidFill>
          <a:latin typeface="+mn-lt"/>
          <a:ea typeface="+mn-ea"/>
          <a:cs typeface="+mn-cs"/>
        </a:defRPr>
      </a:lvl3pPr>
      <a:lvl4pPr marL="1587276" algn="l" defTabSz="1058184" rtl="0" eaLnBrk="1" latinLnBrk="0" hangingPunct="1">
        <a:defRPr sz="2059" kern="1200">
          <a:solidFill>
            <a:schemeClr val="tx1"/>
          </a:solidFill>
          <a:latin typeface="+mn-lt"/>
          <a:ea typeface="+mn-ea"/>
          <a:cs typeface="+mn-cs"/>
        </a:defRPr>
      </a:lvl4pPr>
      <a:lvl5pPr marL="2116368" algn="l" defTabSz="1058184" rtl="0" eaLnBrk="1" latinLnBrk="0" hangingPunct="1">
        <a:defRPr sz="2059" kern="1200">
          <a:solidFill>
            <a:schemeClr val="tx1"/>
          </a:solidFill>
          <a:latin typeface="+mn-lt"/>
          <a:ea typeface="+mn-ea"/>
          <a:cs typeface="+mn-cs"/>
        </a:defRPr>
      </a:lvl5pPr>
      <a:lvl6pPr marL="2645460" algn="l" defTabSz="1058184" rtl="0" eaLnBrk="1" latinLnBrk="0" hangingPunct="1">
        <a:defRPr sz="2059" kern="1200">
          <a:solidFill>
            <a:schemeClr val="tx1"/>
          </a:solidFill>
          <a:latin typeface="+mn-lt"/>
          <a:ea typeface="+mn-ea"/>
          <a:cs typeface="+mn-cs"/>
        </a:defRPr>
      </a:lvl6pPr>
      <a:lvl7pPr marL="3174553" algn="l" defTabSz="1058184" rtl="0" eaLnBrk="1" latinLnBrk="0" hangingPunct="1">
        <a:defRPr sz="2059" kern="1200">
          <a:solidFill>
            <a:schemeClr val="tx1"/>
          </a:solidFill>
          <a:latin typeface="+mn-lt"/>
          <a:ea typeface="+mn-ea"/>
          <a:cs typeface="+mn-cs"/>
        </a:defRPr>
      </a:lvl7pPr>
      <a:lvl8pPr marL="3703644" algn="l" defTabSz="1058184" rtl="0" eaLnBrk="1" latinLnBrk="0" hangingPunct="1">
        <a:defRPr sz="2059" kern="1200">
          <a:solidFill>
            <a:schemeClr val="tx1"/>
          </a:solidFill>
          <a:latin typeface="+mn-lt"/>
          <a:ea typeface="+mn-ea"/>
          <a:cs typeface="+mn-cs"/>
        </a:defRPr>
      </a:lvl8pPr>
      <a:lvl9pPr marL="4232736" algn="l" defTabSz="1058184" rtl="0" eaLnBrk="1" latinLnBrk="0" hangingPunct="1">
        <a:defRPr sz="205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3"/>
            </p:custDataLst>
          </p:nvPr>
        </p:nvGraphicFramePr>
        <p:xfrm>
          <a:off x="0" y="0"/>
          <a:ext cx="211668" cy="158750"/>
        </p:xfrm>
        <a:graphic>
          <a:graphicData uri="http://schemas.openxmlformats.org/presentationml/2006/ole">
            <mc:AlternateContent xmlns:mc="http://schemas.openxmlformats.org/markup-compatibility/2006">
              <mc:Choice xmlns:v="urn:schemas-microsoft-com:vml" Requires="v">
                <p:oleObj spid="_x0000_s3078" name="think-cell Slide" r:id="rId24" imgW="360" imgH="360" progId="TCLayout.ActiveDocument.1">
                  <p:embed/>
                </p:oleObj>
              </mc:Choice>
              <mc:Fallback>
                <p:oleObj name="think-cell Slide" r:id="rId24" imgW="360" imgH="360" progId="TCLayout.ActiveDocument.1">
                  <p:embed/>
                  <p:pic>
                    <p:nvPicPr>
                      <p:cNvPr id="12" name="Object 11"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211668"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4" name="Rectangle 10"/>
          <p:cNvSpPr>
            <a:spLocks noGrp="1" noChangeArrowheads="1"/>
          </p:cNvSpPr>
          <p:nvPr>
            <p:ph type="body" idx="1"/>
          </p:nvPr>
        </p:nvSpPr>
        <p:spPr bwMode="auto">
          <a:xfrm>
            <a:off x="269240" y="2092120"/>
            <a:ext cx="11655840" cy="422477"/>
          </a:xfrm>
          <a:prstGeom prst="rect">
            <a:avLst/>
          </a:prstGeom>
          <a:noFill/>
          <a:ln w="9525" algn="ctr">
            <a:noFill/>
            <a:miter lim="800000"/>
            <a:headEnd/>
            <a:tailEnd/>
          </a:ln>
          <a:effectLst/>
        </p:spPr>
        <p:txBody>
          <a:bodyPr vert="horz" wrap="square" lIns="146304" tIns="91440" rIns="146304" bIns="91440" numCol="1" anchor="t" anchorCtr="0" compatLnSpc="1">
            <a:prstTxWarp prst="textNoShape">
              <a:avLst/>
            </a:prstTxWarp>
            <a:spAutoFit/>
          </a:bodyPr>
          <a:lstStyle/>
          <a:p>
            <a:pPr lvl="0"/>
            <a:endParaRPr lang="en-GB" dirty="0"/>
          </a:p>
        </p:txBody>
      </p:sp>
      <p:sp>
        <p:nvSpPr>
          <p:cNvPr id="1026" name="Rectangle 2"/>
          <p:cNvSpPr>
            <a:spLocks noGrp="1" noChangeArrowheads="1"/>
          </p:cNvSpPr>
          <p:nvPr>
            <p:ph type="title"/>
          </p:nvPr>
        </p:nvSpPr>
        <p:spPr bwMode="auto">
          <a:xfrm>
            <a:off x="269240" y="289511"/>
            <a:ext cx="11655840" cy="899665"/>
          </a:xfrm>
          <a:prstGeom prst="rect">
            <a:avLst/>
          </a:prstGeom>
          <a:noFill/>
          <a:ln w="9525" algn="ctr">
            <a:noFill/>
            <a:miter lim="800000"/>
            <a:headEnd/>
            <a:tailEnd/>
          </a:ln>
          <a:effectLst/>
        </p:spPr>
        <p:txBody>
          <a:bodyPr vert="horz" wrap="square" lIns="146304" tIns="91440" rIns="146304" bIns="91440" numCol="1" anchor="b" anchorCtr="0" compatLnSpc="1">
            <a:prstTxWarp prst="textNoShape">
              <a:avLst/>
            </a:prstTxWarp>
          </a:bodyPr>
          <a:lstStyle/>
          <a:p>
            <a:pPr lvl="0"/>
            <a:endParaRPr lang="en-GB" dirty="0"/>
          </a:p>
        </p:txBody>
      </p:sp>
      <p:sp>
        <p:nvSpPr>
          <p:cNvPr id="6" name="TextBox 5"/>
          <p:cNvSpPr txBox="1"/>
          <p:nvPr/>
        </p:nvSpPr>
        <p:spPr>
          <a:xfrm>
            <a:off x="11719595" y="6641285"/>
            <a:ext cx="205486" cy="124521"/>
          </a:xfrm>
          <a:prstGeom prst="rect">
            <a:avLst/>
          </a:prstGeom>
          <a:noFill/>
          <a:ln/>
          <a:effectLst/>
        </p:spPr>
        <p:txBody>
          <a:bodyPr wrap="none" lIns="0" tIns="0" rIns="0" bIns="0" rtlCol="0">
            <a:noAutofit/>
          </a:bodyPr>
          <a:lstStyle/>
          <a:p>
            <a:pPr algn="r">
              <a:defRPr/>
            </a:pPr>
            <a:fld id="{8FDC6993-5875-43F1-AB5B-56FAFD3221C9}" type="slidenum">
              <a:rPr lang="en-US" sz="882" smtClean="0">
                <a:solidFill>
                  <a:srgbClr val="505050"/>
                </a:solidFill>
              </a:rPr>
              <a:pPr algn="r">
                <a:defRPr/>
              </a:pPr>
              <a:t>‹#›</a:t>
            </a:fld>
            <a:endParaRPr lang="en-US" sz="882" dirty="0">
              <a:solidFill>
                <a:srgbClr val="505050"/>
              </a:solidFill>
            </a:endParaRPr>
          </a:p>
          <a:p>
            <a:pPr algn="ctr" fontAlgn="base"/>
            <a:endParaRPr lang="en-US" sz="882" dirty="0">
              <a:solidFill>
                <a:srgbClr val="505050"/>
              </a:solidFill>
            </a:endParaRPr>
          </a:p>
        </p:txBody>
      </p:sp>
    </p:spTree>
    <p:extLst>
      <p:ext uri="{BB962C8B-B14F-4D97-AF65-F5344CB8AC3E}">
        <p14:creationId xmlns:p14="http://schemas.microsoft.com/office/powerpoint/2010/main" val="4437030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dt="0"/>
  <p:txStyles>
    <p:title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p:titleStyle>
    <p:bodyStyle>
      <a:lvl1pPr marL="340814" indent="-340814" algn="l" defTabSz="1028791" rtl="0" eaLnBrk="1" fontAlgn="base" hangingPunct="1">
        <a:spcBef>
          <a:spcPct val="20000"/>
        </a:spcBef>
        <a:spcAft>
          <a:spcPct val="0"/>
        </a:spcAft>
        <a:buClrTx/>
        <a:buFont typeface="Wingdings" pitchFamily="2" charset="2"/>
        <a:buChar char="§"/>
        <a:defRPr sz="1568" b="0">
          <a:solidFill>
            <a:schemeClr val="accent6"/>
          </a:solidFill>
          <a:latin typeface="+mn-lt"/>
          <a:ea typeface="+mn-ea"/>
          <a:cs typeface="+mn-cs"/>
        </a:defRPr>
      </a:lvl1pPr>
      <a:lvl2pPr marL="564911" indent="-224097" algn="l" defTabSz="1028791" rtl="0" eaLnBrk="1" fontAlgn="base" hangingPunct="1">
        <a:spcBef>
          <a:spcPct val="20000"/>
        </a:spcBef>
        <a:spcAft>
          <a:spcPct val="0"/>
        </a:spcAft>
        <a:buClrTx/>
        <a:buFont typeface="Arial" pitchFamily="34" charset="0"/>
        <a:buChar char="•"/>
        <a:defRPr sz="1568" b="0">
          <a:solidFill>
            <a:schemeClr val="accent6"/>
          </a:solidFill>
          <a:latin typeface="+mn-lt"/>
          <a:cs typeface="+mn-cs"/>
        </a:defRPr>
      </a:lvl2pPr>
      <a:lvl3pPr marL="838806" indent="-224097" algn="l" defTabSz="1028791" rtl="0" eaLnBrk="1" fontAlgn="base" hangingPunct="1">
        <a:spcBef>
          <a:spcPct val="20000"/>
        </a:spcBef>
        <a:spcAft>
          <a:spcPct val="0"/>
        </a:spcAft>
        <a:buClrTx/>
        <a:buFont typeface="Arial" pitchFamily="34" charset="0"/>
        <a:buChar char="–"/>
        <a:defRPr sz="1568" b="0">
          <a:solidFill>
            <a:schemeClr val="accent6"/>
          </a:solidFill>
          <a:latin typeface="+mn-lt"/>
          <a:cs typeface="+mn-cs"/>
        </a:defRPr>
      </a:lvl3pPr>
      <a:lvl4pPr marL="1120483" indent="-224097" algn="l" defTabSz="1028791" rtl="0" eaLnBrk="1" fontAlgn="base" hangingPunct="1">
        <a:spcBef>
          <a:spcPct val="20000"/>
        </a:spcBef>
        <a:spcAft>
          <a:spcPct val="0"/>
        </a:spcAft>
        <a:buClrTx/>
        <a:buFont typeface="Wingdings" pitchFamily="2" charset="2"/>
        <a:buChar char="§"/>
        <a:defRPr sz="1568" b="0">
          <a:solidFill>
            <a:schemeClr val="accent6"/>
          </a:solidFill>
          <a:latin typeface="+mn-lt"/>
          <a:cs typeface="+mn-cs"/>
        </a:defRPr>
      </a:lvl4pPr>
      <a:lvl5pPr marL="1344579" indent="-224097" algn="l" defTabSz="1028791" rtl="0" eaLnBrk="1" fontAlgn="base" hangingPunct="1">
        <a:spcBef>
          <a:spcPct val="20000"/>
        </a:spcBef>
        <a:spcAft>
          <a:spcPct val="0"/>
        </a:spcAft>
        <a:buClrTx/>
        <a:buFont typeface="Wingdings" pitchFamily="2" charset="2"/>
        <a:buChar char="§"/>
        <a:defRPr sz="1568" b="0">
          <a:solidFill>
            <a:schemeClr val="accent6"/>
          </a:solidFill>
          <a:latin typeface="+mn-lt"/>
          <a:cs typeface="+mn-cs"/>
        </a:defRPr>
      </a:lvl5pPr>
      <a:lvl6pPr marL="2842033"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6pPr>
      <a:lvl7pPr marL="3371125"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7pPr>
      <a:lvl8pPr marL="3900217"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8pPr>
      <a:lvl9pPr marL="4429309" indent="-255361" algn="l" defTabSz="1028791" rtl="0" eaLnBrk="1" fontAlgn="base" hangingPunct="1">
        <a:spcBef>
          <a:spcPct val="20000"/>
        </a:spcBef>
        <a:spcAft>
          <a:spcPct val="0"/>
        </a:spcAft>
        <a:buClr>
          <a:schemeClr val="tx2"/>
        </a:buClr>
        <a:buFont typeface="Trebuchet MS" pitchFamily="34" charset="0"/>
        <a:buChar char="–"/>
        <a:defRPr sz="1863">
          <a:solidFill>
            <a:schemeClr val="tx1"/>
          </a:solidFill>
          <a:latin typeface="+mn-lt"/>
          <a:cs typeface="+mn-cs"/>
        </a:defRPr>
      </a:lvl9pPr>
    </p:bodyStyle>
    <p:otherStyle>
      <a:defPPr>
        <a:defRPr lang="en-US"/>
      </a:defPPr>
      <a:lvl1pPr marL="0" algn="l" defTabSz="1058184" rtl="0" eaLnBrk="1" latinLnBrk="0" hangingPunct="1">
        <a:defRPr sz="2059" kern="1200">
          <a:solidFill>
            <a:schemeClr val="tx1"/>
          </a:solidFill>
          <a:latin typeface="+mn-lt"/>
          <a:ea typeface="+mn-ea"/>
          <a:cs typeface="+mn-cs"/>
        </a:defRPr>
      </a:lvl1pPr>
      <a:lvl2pPr marL="529092" algn="l" defTabSz="1058184" rtl="0" eaLnBrk="1" latinLnBrk="0" hangingPunct="1">
        <a:defRPr sz="2059" kern="1200">
          <a:solidFill>
            <a:schemeClr val="tx1"/>
          </a:solidFill>
          <a:latin typeface="+mn-lt"/>
          <a:ea typeface="+mn-ea"/>
          <a:cs typeface="+mn-cs"/>
        </a:defRPr>
      </a:lvl2pPr>
      <a:lvl3pPr marL="1058184" algn="l" defTabSz="1058184" rtl="0" eaLnBrk="1" latinLnBrk="0" hangingPunct="1">
        <a:defRPr sz="2059" kern="1200">
          <a:solidFill>
            <a:schemeClr val="tx1"/>
          </a:solidFill>
          <a:latin typeface="+mn-lt"/>
          <a:ea typeface="+mn-ea"/>
          <a:cs typeface="+mn-cs"/>
        </a:defRPr>
      </a:lvl3pPr>
      <a:lvl4pPr marL="1587276" algn="l" defTabSz="1058184" rtl="0" eaLnBrk="1" latinLnBrk="0" hangingPunct="1">
        <a:defRPr sz="2059" kern="1200">
          <a:solidFill>
            <a:schemeClr val="tx1"/>
          </a:solidFill>
          <a:latin typeface="+mn-lt"/>
          <a:ea typeface="+mn-ea"/>
          <a:cs typeface="+mn-cs"/>
        </a:defRPr>
      </a:lvl4pPr>
      <a:lvl5pPr marL="2116368" algn="l" defTabSz="1058184" rtl="0" eaLnBrk="1" latinLnBrk="0" hangingPunct="1">
        <a:defRPr sz="2059" kern="1200">
          <a:solidFill>
            <a:schemeClr val="tx1"/>
          </a:solidFill>
          <a:latin typeface="+mn-lt"/>
          <a:ea typeface="+mn-ea"/>
          <a:cs typeface="+mn-cs"/>
        </a:defRPr>
      </a:lvl5pPr>
      <a:lvl6pPr marL="2645460" algn="l" defTabSz="1058184" rtl="0" eaLnBrk="1" latinLnBrk="0" hangingPunct="1">
        <a:defRPr sz="2059" kern="1200">
          <a:solidFill>
            <a:schemeClr val="tx1"/>
          </a:solidFill>
          <a:latin typeface="+mn-lt"/>
          <a:ea typeface="+mn-ea"/>
          <a:cs typeface="+mn-cs"/>
        </a:defRPr>
      </a:lvl6pPr>
      <a:lvl7pPr marL="3174553" algn="l" defTabSz="1058184" rtl="0" eaLnBrk="1" latinLnBrk="0" hangingPunct="1">
        <a:defRPr sz="2059" kern="1200">
          <a:solidFill>
            <a:schemeClr val="tx1"/>
          </a:solidFill>
          <a:latin typeface="+mn-lt"/>
          <a:ea typeface="+mn-ea"/>
          <a:cs typeface="+mn-cs"/>
        </a:defRPr>
      </a:lvl7pPr>
      <a:lvl8pPr marL="3703644" algn="l" defTabSz="1058184" rtl="0" eaLnBrk="1" latinLnBrk="0" hangingPunct="1">
        <a:defRPr sz="2059" kern="1200">
          <a:solidFill>
            <a:schemeClr val="tx1"/>
          </a:solidFill>
          <a:latin typeface="+mn-lt"/>
          <a:ea typeface="+mn-ea"/>
          <a:cs typeface="+mn-cs"/>
        </a:defRPr>
      </a:lvl8pPr>
      <a:lvl9pPr marL="4232736" algn="l" defTabSz="1058184" rtl="0" eaLnBrk="1" latinLnBrk="0" hangingPunct="1">
        <a:defRPr sz="20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image" Target="../media/image90.jpeg"/><Relationship Id="rId3" Type="http://schemas.openxmlformats.org/officeDocument/2006/relationships/hyperlink" Target="https://azure.microsoft.com/en-us/solutions/blockchain/" TargetMode="External"/><Relationship Id="rId7" Type="http://schemas.openxmlformats.org/officeDocument/2006/relationships/hyperlink" Target="https://visualstudiogallery.msdn.microsoft.com/96221853-33c4-4531-bdd5-d2ea5acc4799/" TargetMode="External"/><Relationship Id="rId12" Type="http://schemas.openxmlformats.org/officeDocument/2006/relationships/hyperlink" Target="http://aka.ms/AzureAdvisors"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hyperlink" Target="https://github.com/Azure/azure-quickstart-templates" TargetMode="External"/><Relationship Id="rId11" Type="http://schemas.openxmlformats.org/officeDocument/2006/relationships/image" Target="../media/image89.emf"/><Relationship Id="rId5" Type="http://schemas.openxmlformats.org/officeDocument/2006/relationships/hyperlink" Target="https://azure.microsoft.com/en-us/marketplace/?term=blockchain" TargetMode="External"/><Relationship Id="rId10" Type="http://schemas.openxmlformats.org/officeDocument/2006/relationships/image" Target="../media/image88.emf"/><Relationship Id="rId4" Type="http://schemas.openxmlformats.org/officeDocument/2006/relationships/hyperlink" Target="https://azure.microsoft.com/en-us/documentation/templates/" TargetMode="External"/><Relationship Id="rId9" Type="http://schemas.openxmlformats.org/officeDocument/2006/relationships/image" Target="../media/image87.emf"/></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3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6.png"/><Relationship Id="rId21" Type="http://schemas.openxmlformats.org/officeDocument/2006/relationships/image" Target="../media/image48.png"/><Relationship Id="rId34" Type="http://schemas.openxmlformats.org/officeDocument/2006/relationships/image" Target="../media/image61.png"/><Relationship Id="rId42" Type="http://schemas.openxmlformats.org/officeDocument/2006/relationships/image" Target="../media/image69.png"/><Relationship Id="rId47" Type="http://schemas.openxmlformats.org/officeDocument/2006/relationships/image" Target="../media/image74.png"/><Relationship Id="rId50" Type="http://schemas.openxmlformats.org/officeDocument/2006/relationships/image" Target="../media/image77.png"/><Relationship Id="rId55" Type="http://schemas.openxmlformats.org/officeDocument/2006/relationships/image" Target="../media/image81.png"/><Relationship Id="rId63" Type="http://schemas.openxmlformats.org/officeDocument/2006/relationships/image" Target="../media/image85.png"/><Relationship Id="rId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41" Type="http://schemas.openxmlformats.org/officeDocument/2006/relationships/image" Target="../media/image68.png"/><Relationship Id="rId54" Type="http://schemas.openxmlformats.org/officeDocument/2006/relationships/image" Target="../media/image27.png"/><Relationship Id="rId62" Type="http://schemas.openxmlformats.org/officeDocument/2006/relationships/image" Target="../media/image84.png"/><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40" Type="http://schemas.openxmlformats.org/officeDocument/2006/relationships/image" Target="../media/image67.png"/><Relationship Id="rId45" Type="http://schemas.openxmlformats.org/officeDocument/2006/relationships/image" Target="../media/image72.png"/><Relationship Id="rId53" Type="http://schemas.openxmlformats.org/officeDocument/2006/relationships/image" Target="../media/image80.png"/><Relationship Id="rId58" Type="http://schemas.openxmlformats.org/officeDocument/2006/relationships/image" Target="../media/image83.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49" Type="http://schemas.openxmlformats.org/officeDocument/2006/relationships/image" Target="../media/image76.png"/><Relationship Id="rId57" Type="http://schemas.openxmlformats.org/officeDocument/2006/relationships/image" Target="../media/image28.png"/><Relationship Id="rId61" Type="http://schemas.openxmlformats.org/officeDocument/2006/relationships/image" Target="../media/image24.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4" Type="http://schemas.openxmlformats.org/officeDocument/2006/relationships/image" Target="../media/image71.png"/><Relationship Id="rId52" Type="http://schemas.openxmlformats.org/officeDocument/2006/relationships/image" Target="../media/image79.png"/><Relationship Id="rId60" Type="http://schemas.openxmlformats.org/officeDocument/2006/relationships/image" Target="../media/image23.png"/><Relationship Id="rId65" Type="http://schemas.openxmlformats.org/officeDocument/2006/relationships/image" Target="../media/image25.png"/><Relationship Id="rId4" Type="http://schemas.openxmlformats.org/officeDocument/2006/relationships/image" Target="../media/image31.emf"/><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jpeg"/><Relationship Id="rId43" Type="http://schemas.openxmlformats.org/officeDocument/2006/relationships/image" Target="../media/image70.png"/><Relationship Id="rId48" Type="http://schemas.openxmlformats.org/officeDocument/2006/relationships/image" Target="../media/image75.png"/><Relationship Id="rId56" Type="http://schemas.openxmlformats.org/officeDocument/2006/relationships/image" Target="../media/image82.png"/><Relationship Id="rId64" Type="http://schemas.openxmlformats.org/officeDocument/2006/relationships/image" Target="../media/image29.png"/><Relationship Id="rId8" Type="http://schemas.openxmlformats.org/officeDocument/2006/relationships/image" Target="../media/image35.png"/><Relationship Id="rId51" Type="http://schemas.openxmlformats.org/officeDocument/2006/relationships/image" Target="../media/image78.png"/><Relationship Id="rId3" Type="http://schemas.openxmlformats.org/officeDocument/2006/relationships/image" Target="../media/image30.emf"/><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 Id="rId46" Type="http://schemas.openxmlformats.org/officeDocument/2006/relationships/image" Target="../media/image73.png"/><Relationship Id="rId59"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91E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4776" y="3719245"/>
            <a:ext cx="9236468" cy="1065048"/>
          </a:xfrm>
        </p:spPr>
        <p:txBody>
          <a:bodyPr>
            <a:normAutofit/>
          </a:bodyPr>
          <a:lstStyle/>
          <a:p>
            <a:pPr algn="l"/>
            <a:r>
              <a:rPr lang="en-US" dirty="0">
                <a:solidFill>
                  <a:schemeClr val="bg1"/>
                </a:solidFill>
              </a:rPr>
              <a:t>Blockchain as a Service</a:t>
            </a:r>
          </a:p>
        </p:txBody>
      </p:sp>
      <p:pic>
        <p:nvPicPr>
          <p:cNvPr id="5" name="Picture 4"/>
          <p:cNvPicPr>
            <a:picLocks noChangeAspect="1"/>
          </p:cNvPicPr>
          <p:nvPr/>
        </p:nvPicPr>
        <p:blipFill>
          <a:blip r:embed="rId2">
            <a:duotone>
              <a:prstClr val="black"/>
              <a:srgbClr val="FFFFFF">
                <a:tint val="45000"/>
                <a:satMod val="400000"/>
              </a:srgbClr>
            </a:duotone>
            <a:lum bright="100000"/>
          </a:blip>
          <a:stretch>
            <a:fillRect/>
          </a:stretch>
        </p:blipFill>
        <p:spPr>
          <a:xfrm>
            <a:off x="3493360" y="335476"/>
            <a:ext cx="4891231" cy="3383769"/>
          </a:xfrm>
          <a:prstGeom prst="rect">
            <a:avLst/>
          </a:prstGeom>
        </p:spPr>
      </p:pic>
      <p:sp>
        <p:nvSpPr>
          <p:cNvPr id="4" name="Title 1">
            <a:extLst>
              <a:ext uri="{FF2B5EF4-FFF2-40B4-BE49-F238E27FC236}">
                <a16:creationId xmlns:a16="http://schemas.microsoft.com/office/drawing/2014/main" id="{5AB7DA9A-1D9B-48BE-B3B1-868369765F9A}"/>
              </a:ext>
            </a:extLst>
          </p:cNvPr>
          <p:cNvSpPr txBox="1">
            <a:spLocks/>
          </p:cNvSpPr>
          <p:nvPr/>
        </p:nvSpPr>
        <p:spPr>
          <a:xfrm>
            <a:off x="245013" y="5463301"/>
            <a:ext cx="9236468" cy="10650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solidFill>
                  <a:schemeClr val="bg1"/>
                </a:solidFill>
              </a:rPr>
              <a:t>Cale Teeter – SDE/DX</a:t>
            </a:r>
          </a:p>
        </p:txBody>
      </p:sp>
    </p:spTree>
    <p:extLst>
      <p:ext uri="{BB962C8B-B14F-4D97-AF65-F5344CB8AC3E}">
        <p14:creationId xmlns:p14="http://schemas.microsoft.com/office/powerpoint/2010/main" val="411866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flipH="1">
            <a:off x="4139292" y="-102195"/>
            <a:ext cx="8181403"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4136825" y="-78338"/>
            <a:ext cx="0" cy="6994525"/>
          </a:xfrm>
          <a:prstGeom prst="line">
            <a:avLst/>
          </a:prstGeom>
          <a:ln w="1905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642202" y="131663"/>
            <a:ext cx="8396035" cy="1016237"/>
            <a:chOff x="3765803" y="554176"/>
            <a:chExt cx="8396035" cy="1016237"/>
          </a:xfrm>
        </p:grpSpPr>
        <p:sp>
          <p:nvSpPr>
            <p:cNvPr id="13" name="Rectangle 12"/>
            <p:cNvSpPr/>
            <p:nvPr/>
          </p:nvSpPr>
          <p:spPr>
            <a:xfrm>
              <a:off x="4921985" y="739129"/>
              <a:ext cx="7239853" cy="646331"/>
            </a:xfrm>
            <a:prstGeom prst="rect">
              <a:avLst/>
            </a:prstGeom>
          </p:spPr>
          <p:txBody>
            <a:bodyPr wrap="square">
              <a:spAutoFit/>
            </a:bodyPr>
            <a:lstStyle/>
            <a:p>
              <a:r>
                <a:rPr lang="en-US" b="1" dirty="0">
                  <a:solidFill>
                    <a:schemeClr val="bg1"/>
                  </a:solidFill>
                  <a:latin typeface="Segoe UI" panose="020B0502040204020203" pitchFamily="34" charset="0"/>
                </a:rPr>
                <a:t>SIGN UP FOR AN AZURE ACCOUNT</a:t>
              </a:r>
            </a:p>
            <a:p>
              <a:pPr marL="285750" indent="-285750">
                <a:buFont typeface="Arial" panose="020B0604020202020204" pitchFamily="34" charset="0"/>
                <a:buChar char="•"/>
              </a:pPr>
              <a:r>
                <a:rPr lang="en-IN" u="sng" dirty="0">
                  <a:solidFill>
                    <a:schemeClr val="bg1"/>
                  </a:solidFill>
                  <a:hlinkClick r:id="rId3"/>
                </a:rPr>
                <a:t>https://azure.microsoft.com/en-us/solutions/blockchain/</a:t>
              </a:r>
              <a:r>
                <a:rPr lang="en-IN" u="sng" dirty="0">
                  <a:solidFill>
                    <a:schemeClr val="bg1"/>
                  </a:solidFill>
                </a:rPr>
                <a:t> </a:t>
              </a:r>
              <a:endParaRPr lang="en-US" dirty="0">
                <a:solidFill>
                  <a:schemeClr val="bg1"/>
                </a:solidFill>
              </a:endParaRPr>
            </a:p>
          </p:txBody>
        </p:sp>
        <p:grpSp>
          <p:nvGrpSpPr>
            <p:cNvPr id="18" name="Group 17"/>
            <p:cNvGrpSpPr/>
            <p:nvPr/>
          </p:nvGrpSpPr>
          <p:grpSpPr>
            <a:xfrm>
              <a:off x="3765803" y="554176"/>
              <a:ext cx="1016237" cy="1016237"/>
              <a:chOff x="3409613" y="487245"/>
              <a:chExt cx="1016237" cy="1016237"/>
            </a:xfrm>
          </p:grpSpPr>
          <p:sp>
            <p:nvSpPr>
              <p:cNvPr id="19" name="Oval 18"/>
              <p:cNvSpPr/>
              <p:nvPr/>
            </p:nvSpPr>
            <p:spPr bwMode="auto">
              <a:xfrm>
                <a:off x="3409613" y="487245"/>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5"/>
              <p:cNvSpPr>
                <a:spLocks noEditPoints="1"/>
              </p:cNvSpPr>
              <p:nvPr/>
            </p:nvSpPr>
            <p:spPr bwMode="auto">
              <a:xfrm>
                <a:off x="3673256" y="802351"/>
                <a:ext cx="488950" cy="339725"/>
              </a:xfrm>
              <a:custGeom>
                <a:avLst/>
                <a:gdLst>
                  <a:gd name="T0" fmla="*/ 28 w 128"/>
                  <a:gd name="T1" fmla="*/ 88 h 88"/>
                  <a:gd name="T2" fmla="*/ 94 w 128"/>
                  <a:gd name="T3" fmla="*/ 88 h 88"/>
                  <a:gd name="T4" fmla="*/ 128 w 128"/>
                  <a:gd name="T5" fmla="*/ 54 h 88"/>
                  <a:gd name="T6" fmla="*/ 96 w 128"/>
                  <a:gd name="T7" fmla="*/ 20 h 88"/>
                  <a:gd name="T8" fmla="*/ 64 w 128"/>
                  <a:gd name="T9" fmla="*/ 0 h 88"/>
                  <a:gd name="T10" fmla="*/ 28 w 128"/>
                  <a:gd name="T11" fmla="*/ 32 h 88"/>
                  <a:gd name="T12" fmla="*/ 28 w 128"/>
                  <a:gd name="T13" fmla="*/ 32 h 88"/>
                  <a:gd name="T14" fmla="*/ 0 w 128"/>
                  <a:gd name="T15" fmla="*/ 60 h 88"/>
                  <a:gd name="T16" fmla="*/ 28 w 128"/>
                  <a:gd name="T17" fmla="*/ 88 h 88"/>
                  <a:gd name="T18" fmla="*/ 28 w 128"/>
                  <a:gd name="T19" fmla="*/ 40 h 88"/>
                  <a:gd name="T20" fmla="*/ 31 w 128"/>
                  <a:gd name="T21" fmla="*/ 40 h 88"/>
                  <a:gd name="T22" fmla="*/ 36 w 128"/>
                  <a:gd name="T23" fmla="*/ 41 h 88"/>
                  <a:gd name="T24" fmla="*/ 36 w 128"/>
                  <a:gd name="T25" fmla="*/ 36 h 88"/>
                  <a:gd name="T26" fmla="*/ 64 w 128"/>
                  <a:gd name="T27" fmla="*/ 8 h 88"/>
                  <a:gd name="T28" fmla="*/ 90 w 128"/>
                  <a:gd name="T29" fmla="*/ 26 h 88"/>
                  <a:gd name="T30" fmla="*/ 91 w 128"/>
                  <a:gd name="T31" fmla="*/ 28 h 88"/>
                  <a:gd name="T32" fmla="*/ 94 w 128"/>
                  <a:gd name="T33" fmla="*/ 28 h 88"/>
                  <a:gd name="T34" fmla="*/ 120 w 128"/>
                  <a:gd name="T35" fmla="*/ 54 h 88"/>
                  <a:gd name="T36" fmla="*/ 94 w 128"/>
                  <a:gd name="T37" fmla="*/ 80 h 88"/>
                  <a:gd name="T38" fmla="*/ 28 w 128"/>
                  <a:gd name="T39" fmla="*/ 80 h 88"/>
                  <a:gd name="T40" fmla="*/ 8 w 128"/>
                  <a:gd name="T41" fmla="*/ 60 h 88"/>
                  <a:gd name="T42" fmla="*/ 28 w 128"/>
                  <a:gd name="T43"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88">
                    <a:moveTo>
                      <a:pt x="28" y="88"/>
                    </a:moveTo>
                    <a:cubicBezTo>
                      <a:pt x="94" y="88"/>
                      <a:pt x="94" y="88"/>
                      <a:pt x="94" y="88"/>
                    </a:cubicBezTo>
                    <a:cubicBezTo>
                      <a:pt x="113" y="88"/>
                      <a:pt x="128" y="73"/>
                      <a:pt x="128" y="54"/>
                    </a:cubicBezTo>
                    <a:cubicBezTo>
                      <a:pt x="128" y="36"/>
                      <a:pt x="114" y="21"/>
                      <a:pt x="96" y="20"/>
                    </a:cubicBezTo>
                    <a:cubicBezTo>
                      <a:pt x="90" y="8"/>
                      <a:pt x="78" y="0"/>
                      <a:pt x="64" y="0"/>
                    </a:cubicBezTo>
                    <a:cubicBezTo>
                      <a:pt x="46" y="0"/>
                      <a:pt x="30" y="14"/>
                      <a:pt x="28" y="32"/>
                    </a:cubicBezTo>
                    <a:cubicBezTo>
                      <a:pt x="28" y="32"/>
                      <a:pt x="28" y="32"/>
                      <a:pt x="28" y="32"/>
                    </a:cubicBezTo>
                    <a:cubicBezTo>
                      <a:pt x="13" y="32"/>
                      <a:pt x="0" y="45"/>
                      <a:pt x="0" y="60"/>
                    </a:cubicBezTo>
                    <a:cubicBezTo>
                      <a:pt x="0" y="75"/>
                      <a:pt x="13" y="88"/>
                      <a:pt x="28" y="88"/>
                    </a:cubicBezTo>
                    <a:close/>
                    <a:moveTo>
                      <a:pt x="28" y="40"/>
                    </a:moveTo>
                    <a:cubicBezTo>
                      <a:pt x="29" y="40"/>
                      <a:pt x="30" y="40"/>
                      <a:pt x="31" y="40"/>
                    </a:cubicBezTo>
                    <a:cubicBezTo>
                      <a:pt x="36" y="41"/>
                      <a:pt x="36" y="41"/>
                      <a:pt x="36" y="41"/>
                    </a:cubicBezTo>
                    <a:cubicBezTo>
                      <a:pt x="36" y="36"/>
                      <a:pt x="36" y="36"/>
                      <a:pt x="36" y="36"/>
                    </a:cubicBezTo>
                    <a:cubicBezTo>
                      <a:pt x="36" y="21"/>
                      <a:pt x="49" y="8"/>
                      <a:pt x="64" y="8"/>
                    </a:cubicBezTo>
                    <a:cubicBezTo>
                      <a:pt x="75" y="8"/>
                      <a:pt x="86" y="15"/>
                      <a:pt x="90" y="26"/>
                    </a:cubicBezTo>
                    <a:cubicBezTo>
                      <a:pt x="91" y="28"/>
                      <a:pt x="91" y="28"/>
                      <a:pt x="91" y="28"/>
                    </a:cubicBezTo>
                    <a:cubicBezTo>
                      <a:pt x="94" y="28"/>
                      <a:pt x="94" y="28"/>
                      <a:pt x="94" y="28"/>
                    </a:cubicBezTo>
                    <a:cubicBezTo>
                      <a:pt x="108" y="28"/>
                      <a:pt x="120" y="40"/>
                      <a:pt x="120" y="54"/>
                    </a:cubicBezTo>
                    <a:cubicBezTo>
                      <a:pt x="120" y="68"/>
                      <a:pt x="108" y="80"/>
                      <a:pt x="94" y="80"/>
                    </a:cubicBezTo>
                    <a:cubicBezTo>
                      <a:pt x="28" y="80"/>
                      <a:pt x="28" y="80"/>
                      <a:pt x="28" y="80"/>
                    </a:cubicBezTo>
                    <a:cubicBezTo>
                      <a:pt x="17" y="80"/>
                      <a:pt x="8" y="71"/>
                      <a:pt x="8" y="60"/>
                    </a:cubicBezTo>
                    <a:cubicBezTo>
                      <a:pt x="8" y="49"/>
                      <a:pt x="17" y="40"/>
                      <a:pt x="28"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3" name="Group 62"/>
          <p:cNvGrpSpPr/>
          <p:nvPr/>
        </p:nvGrpSpPr>
        <p:grpSpPr>
          <a:xfrm>
            <a:off x="3643840" y="2810219"/>
            <a:ext cx="8191023" cy="1108283"/>
            <a:chOff x="3788252" y="3169721"/>
            <a:chExt cx="8191023" cy="1108283"/>
          </a:xfrm>
        </p:grpSpPr>
        <p:sp>
          <p:nvSpPr>
            <p:cNvPr id="15" name="Rectangle 14"/>
            <p:cNvSpPr/>
            <p:nvPr/>
          </p:nvSpPr>
          <p:spPr>
            <a:xfrm>
              <a:off x="4921985" y="3354674"/>
              <a:ext cx="7057290" cy="923330"/>
            </a:xfrm>
            <a:prstGeom prst="rect">
              <a:avLst/>
            </a:prstGeom>
          </p:spPr>
          <p:txBody>
            <a:bodyPr wrap="square">
              <a:spAutoFit/>
            </a:bodyPr>
            <a:lstStyle/>
            <a:p>
              <a:r>
                <a:rPr lang="en-US" b="1" dirty="0">
                  <a:solidFill>
                    <a:schemeClr val="bg1"/>
                  </a:solidFill>
                  <a:latin typeface="Segoe UI" panose="020B0502040204020203" pitchFamily="34" charset="0"/>
                </a:rPr>
                <a:t>SETUP BLOCKCHAIN NETWORK ON AZURE</a:t>
              </a:r>
            </a:p>
            <a:p>
              <a:pPr marL="285750" indent="-285750">
                <a:buFont typeface="Arial" panose="020B0604020202020204" pitchFamily="34" charset="0"/>
                <a:buChar char="•"/>
              </a:pPr>
              <a:r>
                <a:rPr lang="en-US" dirty="0">
                  <a:solidFill>
                    <a:schemeClr val="bg1"/>
                  </a:solidFill>
                  <a:latin typeface="Segoe UI" panose="020B0502040204020203" pitchFamily="34" charset="0"/>
                </a:rPr>
                <a:t>Create your custom private/consortium network</a:t>
              </a:r>
            </a:p>
            <a:p>
              <a:r>
                <a:rPr lang="en-IN" u="sng" dirty="0">
                  <a:solidFill>
                    <a:schemeClr val="bg1"/>
                  </a:solidFill>
                  <a:hlinkClick r:id="rId4"/>
                </a:rPr>
                <a:t>https://azure.microsoft.com/en-us/documentation/templates/</a:t>
              </a:r>
              <a:r>
                <a:rPr lang="en-IN" u="sng" dirty="0">
                  <a:solidFill>
                    <a:schemeClr val="bg1"/>
                  </a:solidFill>
                </a:rPr>
                <a:t> </a:t>
              </a:r>
            </a:p>
          </p:txBody>
        </p:sp>
        <p:grpSp>
          <p:nvGrpSpPr>
            <p:cNvPr id="21" name="Group 20"/>
            <p:cNvGrpSpPr/>
            <p:nvPr/>
          </p:nvGrpSpPr>
          <p:grpSpPr>
            <a:xfrm>
              <a:off x="3788252" y="3169721"/>
              <a:ext cx="1016237" cy="1016237"/>
              <a:chOff x="3409613" y="4239780"/>
              <a:chExt cx="1016237" cy="1016237"/>
            </a:xfrm>
          </p:grpSpPr>
          <p:sp>
            <p:nvSpPr>
              <p:cNvPr id="22" name="Oval 21"/>
              <p:cNvSpPr/>
              <p:nvPr/>
            </p:nvSpPr>
            <p:spPr bwMode="auto">
              <a:xfrm>
                <a:off x="3409613" y="4239780"/>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a:grpSpLocks noChangeAspect="1"/>
              </p:cNvGrpSpPr>
              <p:nvPr/>
            </p:nvGrpSpPr>
            <p:grpSpPr bwMode="auto">
              <a:xfrm>
                <a:off x="3620232" y="4465127"/>
                <a:ext cx="594998" cy="565542"/>
                <a:chOff x="3711" y="2011"/>
                <a:chExt cx="404" cy="384"/>
              </a:xfrm>
            </p:grpSpPr>
            <p:sp>
              <p:nvSpPr>
                <p:cNvPr id="24" name="Line 9"/>
                <p:cNvSpPr>
                  <a:spLocks noChangeShapeType="1"/>
                </p:cNvSpPr>
                <p:nvPr/>
              </p:nvSpPr>
              <p:spPr bwMode="auto">
                <a:xfrm>
                  <a:off x="3711"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0"/>
                <p:cNvSpPr>
                  <a:spLocks noChangeShapeType="1"/>
                </p:cNvSpPr>
                <p:nvPr/>
              </p:nvSpPr>
              <p:spPr bwMode="auto">
                <a:xfrm flipH="1">
                  <a:off x="3711"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1"/>
                <p:cNvSpPr>
                  <a:spLocks noChangeShapeType="1"/>
                </p:cNvSpPr>
                <p:nvPr/>
              </p:nvSpPr>
              <p:spPr bwMode="auto">
                <a:xfrm>
                  <a:off x="3803"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2"/>
                <p:cNvSpPr>
                  <a:spLocks noChangeShapeType="1"/>
                </p:cNvSpPr>
                <p:nvPr/>
              </p:nvSpPr>
              <p:spPr bwMode="auto">
                <a:xfrm flipH="1">
                  <a:off x="3803"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3"/>
                <p:cNvSpPr>
                  <a:spLocks noChangeShapeType="1"/>
                </p:cNvSpPr>
                <p:nvPr/>
              </p:nvSpPr>
              <p:spPr bwMode="auto">
                <a:xfrm>
                  <a:off x="3985" y="2136"/>
                  <a:ext cx="56"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4"/>
                <p:cNvSpPr>
                  <a:spLocks noChangeShapeType="1"/>
                </p:cNvSpPr>
                <p:nvPr/>
              </p:nvSpPr>
              <p:spPr bwMode="auto">
                <a:xfrm flipH="1">
                  <a:off x="3985" y="2136"/>
                  <a:ext cx="56"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p:cNvSpPr>
                <p:nvPr/>
              </p:nvSpPr>
              <p:spPr bwMode="auto">
                <a:xfrm>
                  <a:off x="4075" y="2164"/>
                  <a:ext cx="40" cy="41"/>
                </a:xfrm>
                <a:custGeom>
                  <a:avLst/>
                  <a:gdLst>
                    <a:gd name="T0" fmla="*/ 0 w 40"/>
                    <a:gd name="T1" fmla="*/ 41 h 41"/>
                    <a:gd name="T2" fmla="*/ 2 w 40"/>
                    <a:gd name="T3" fmla="*/ 0 h 41"/>
                    <a:gd name="T4" fmla="*/ 40 w 40"/>
                    <a:gd name="T5" fmla="*/ 3 h 41"/>
                  </a:gdLst>
                  <a:ahLst/>
                  <a:cxnLst>
                    <a:cxn ang="0">
                      <a:pos x="T0" y="T1"/>
                    </a:cxn>
                    <a:cxn ang="0">
                      <a:pos x="T2" y="T3"/>
                    </a:cxn>
                    <a:cxn ang="0">
                      <a:pos x="T4" y="T5"/>
                    </a:cxn>
                  </a:cxnLst>
                  <a:rect l="0" t="0" r="r" b="b"/>
                  <a:pathLst>
                    <a:path w="40" h="41">
                      <a:moveTo>
                        <a:pt x="0" y="41"/>
                      </a:moveTo>
                      <a:lnTo>
                        <a:pt x="2" y="0"/>
                      </a:lnTo>
                      <a:lnTo>
                        <a:pt x="40" y="3"/>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p:nvSpPr>
              <p:spPr bwMode="auto">
                <a:xfrm>
                  <a:off x="3836" y="2011"/>
                  <a:ext cx="39" cy="43"/>
                </a:xfrm>
                <a:custGeom>
                  <a:avLst/>
                  <a:gdLst>
                    <a:gd name="T0" fmla="*/ 3 w 39"/>
                    <a:gd name="T1" fmla="*/ 43 h 43"/>
                    <a:gd name="T2" fmla="*/ 0 w 39"/>
                    <a:gd name="T3" fmla="*/ 2 h 43"/>
                    <a:gd name="T4" fmla="*/ 39 w 39"/>
                    <a:gd name="T5" fmla="*/ 0 h 43"/>
                  </a:gdLst>
                  <a:ahLst/>
                  <a:cxnLst>
                    <a:cxn ang="0">
                      <a:pos x="T0" y="T1"/>
                    </a:cxn>
                    <a:cxn ang="0">
                      <a:pos x="T2" y="T3"/>
                    </a:cxn>
                    <a:cxn ang="0">
                      <a:pos x="T4" y="T5"/>
                    </a:cxn>
                  </a:cxnLst>
                  <a:rect l="0" t="0" r="r" b="b"/>
                  <a:pathLst>
                    <a:path w="39" h="43">
                      <a:moveTo>
                        <a:pt x="3" y="43"/>
                      </a:moveTo>
                      <a:lnTo>
                        <a:pt x="0" y="2"/>
                      </a:lnTo>
                      <a:lnTo>
                        <a:pt x="39" y="0"/>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17"/>
                <p:cNvSpPr>
                  <a:spLocks noChangeArrowheads="1"/>
                </p:cNvSpPr>
                <p:nvPr/>
              </p:nvSpPr>
              <p:spPr bwMode="auto">
                <a:xfrm>
                  <a:off x="3783" y="2292"/>
                  <a:ext cx="56"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Oval 18"/>
                <p:cNvSpPr>
                  <a:spLocks noChangeArrowheads="1"/>
                </p:cNvSpPr>
                <p:nvPr/>
              </p:nvSpPr>
              <p:spPr bwMode="auto">
                <a:xfrm>
                  <a:off x="3892" y="2340"/>
                  <a:ext cx="55"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Oval 19"/>
                <p:cNvSpPr>
                  <a:spLocks noChangeArrowheads="1"/>
                </p:cNvSpPr>
                <p:nvPr/>
              </p:nvSpPr>
              <p:spPr bwMode="auto">
                <a:xfrm>
                  <a:off x="3985" y="2268"/>
                  <a:ext cx="56"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0"/>
                <p:cNvSpPr>
                  <a:spLocks noChangeShapeType="1"/>
                </p:cNvSpPr>
                <p:nvPr/>
              </p:nvSpPr>
              <p:spPr bwMode="auto">
                <a:xfrm flipV="1">
                  <a:off x="3742" y="2227"/>
                  <a:ext cx="51" cy="24"/>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1"/>
                <p:cNvSpPr>
                  <a:spLocks noChangeShapeType="1"/>
                </p:cNvSpPr>
                <p:nvPr/>
              </p:nvSpPr>
              <p:spPr bwMode="auto">
                <a:xfrm>
                  <a:off x="3769" y="2239"/>
                  <a:ext cx="29" cy="6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p:nvSpPr>
              <p:spPr bwMode="auto">
                <a:xfrm>
                  <a:off x="4038" y="2174"/>
                  <a:ext cx="77" cy="111"/>
                </a:xfrm>
                <a:custGeom>
                  <a:avLst/>
                  <a:gdLst>
                    <a:gd name="T0" fmla="*/ 41 w 77"/>
                    <a:gd name="T1" fmla="*/ 0 h 111"/>
                    <a:gd name="T2" fmla="*/ 77 w 77"/>
                    <a:gd name="T3" fmla="*/ 34 h 111"/>
                    <a:gd name="T4" fmla="*/ 0 w 77"/>
                    <a:gd name="T5" fmla="*/ 111 h 111"/>
                  </a:gdLst>
                  <a:ahLst/>
                  <a:cxnLst>
                    <a:cxn ang="0">
                      <a:pos x="T0" y="T1"/>
                    </a:cxn>
                    <a:cxn ang="0">
                      <a:pos x="T2" y="T3"/>
                    </a:cxn>
                    <a:cxn ang="0">
                      <a:pos x="T4" y="T5"/>
                    </a:cxn>
                  </a:cxnLst>
                  <a:rect l="0" t="0" r="r" b="b"/>
                  <a:pathLst>
                    <a:path w="77" h="111">
                      <a:moveTo>
                        <a:pt x="41" y="0"/>
                      </a:moveTo>
                      <a:lnTo>
                        <a:pt x="77" y="34"/>
                      </a:lnTo>
                      <a:lnTo>
                        <a:pt x="0" y="111"/>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p:nvSpPr>
              <p:spPr bwMode="auto">
                <a:xfrm>
                  <a:off x="3843" y="2023"/>
                  <a:ext cx="128" cy="317"/>
                </a:xfrm>
                <a:custGeom>
                  <a:avLst/>
                  <a:gdLst>
                    <a:gd name="T0" fmla="*/ 33 w 53"/>
                    <a:gd name="T1" fmla="*/ 132 h 132"/>
                    <a:gd name="T2" fmla="*/ 0 w 53"/>
                    <a:gd name="T3" fmla="*/ 0 h 132"/>
                  </a:gdLst>
                  <a:ahLst/>
                  <a:cxnLst>
                    <a:cxn ang="0">
                      <a:pos x="T0" y="T1"/>
                    </a:cxn>
                    <a:cxn ang="0">
                      <a:pos x="T2" y="T3"/>
                    </a:cxn>
                  </a:cxnLst>
                  <a:rect l="0" t="0" r="r" b="b"/>
                  <a:pathLst>
                    <a:path w="53" h="132">
                      <a:moveTo>
                        <a:pt x="33" y="132"/>
                      </a:moveTo>
                      <a:cubicBezTo>
                        <a:pt x="33" y="132"/>
                        <a:pt x="53" y="33"/>
                        <a:pt x="0" y="0"/>
                      </a:cubicBez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6" name="Group 5"/>
          <p:cNvGrpSpPr/>
          <p:nvPr/>
        </p:nvGrpSpPr>
        <p:grpSpPr>
          <a:xfrm>
            <a:off x="3642202" y="1347632"/>
            <a:ext cx="8396035" cy="1523781"/>
            <a:chOff x="3765803" y="1908261"/>
            <a:chExt cx="8396035" cy="1523781"/>
          </a:xfrm>
        </p:grpSpPr>
        <p:sp>
          <p:nvSpPr>
            <p:cNvPr id="14" name="Rectangle 13"/>
            <p:cNvSpPr/>
            <p:nvPr/>
          </p:nvSpPr>
          <p:spPr>
            <a:xfrm>
              <a:off x="4921985" y="1954714"/>
              <a:ext cx="7239853" cy="1477328"/>
            </a:xfrm>
            <a:prstGeom prst="rect">
              <a:avLst/>
            </a:prstGeom>
          </p:spPr>
          <p:txBody>
            <a:bodyPr wrap="square">
              <a:spAutoFit/>
            </a:bodyPr>
            <a:lstStyle/>
            <a:p>
              <a:r>
                <a:rPr lang="en-US" b="1" dirty="0">
                  <a:solidFill>
                    <a:schemeClr val="bg1"/>
                  </a:solidFill>
                  <a:latin typeface="Segoe UI" panose="020B0502040204020203" pitchFamily="34" charset="0"/>
                </a:rPr>
                <a:t>DEPLOY DEV/TEST BLOCKCHAIN ENVIRONMENT TO LEARN</a:t>
              </a:r>
            </a:p>
            <a:p>
              <a:pPr marL="285750" indent="-285750">
                <a:buFont typeface="Arial" panose="020B0604020202020204" pitchFamily="34" charset="0"/>
                <a:buChar char="•"/>
              </a:pPr>
              <a:r>
                <a:rPr lang="en-US" dirty="0">
                  <a:solidFill>
                    <a:schemeClr val="bg1"/>
                  </a:solidFill>
                  <a:latin typeface="Segoe UI" panose="020B0502040204020203" pitchFamily="34" charset="0"/>
                </a:rPr>
                <a:t>Marketplace Offerings: </a:t>
              </a:r>
              <a:r>
                <a:rPr lang="en-US" u="sng" dirty="0">
                  <a:solidFill>
                    <a:schemeClr val="bg1"/>
                  </a:solidFill>
                  <a:hlinkClick r:id="rId5"/>
                </a:rPr>
                <a:t>https://azure.microsoft.com/en-us/marketplace/?term=blockchain</a:t>
              </a:r>
              <a:r>
                <a:rPr lang="en-US" u="sng" dirty="0">
                  <a:solidFill>
                    <a:schemeClr val="bg1"/>
                  </a:solidFill>
                </a:rPr>
                <a:t> </a:t>
              </a:r>
            </a:p>
            <a:p>
              <a:pPr marL="285750" indent="-285750">
                <a:buFont typeface="Arial" panose="020B0604020202020204" pitchFamily="34" charset="0"/>
                <a:buChar char="•"/>
              </a:pPr>
              <a:r>
                <a:rPr lang="en-US" dirty="0">
                  <a:solidFill>
                    <a:schemeClr val="bg1"/>
                  </a:solidFill>
                </a:rPr>
                <a:t>Azure </a:t>
              </a:r>
              <a:r>
                <a:rPr lang="en-US" dirty="0" err="1">
                  <a:solidFill>
                    <a:schemeClr val="bg1"/>
                  </a:solidFill>
                </a:rPr>
                <a:t>Quickstart</a:t>
              </a:r>
              <a:r>
                <a:rPr lang="en-US" dirty="0">
                  <a:solidFill>
                    <a:schemeClr val="bg1"/>
                  </a:solidFill>
                </a:rPr>
                <a:t> Templates:</a:t>
              </a:r>
            </a:p>
            <a:p>
              <a:pPr marL="230188"/>
              <a:r>
                <a:rPr lang="en-IN" u="sng" dirty="0">
                  <a:solidFill>
                    <a:schemeClr val="bg1"/>
                  </a:solidFill>
                  <a:hlinkClick r:id="rId6"/>
                </a:rPr>
                <a:t>https://github.com/Azure/azure-quickstart-templates</a:t>
              </a:r>
              <a:r>
                <a:rPr lang="en-IN" u="sng" dirty="0">
                  <a:solidFill>
                    <a:schemeClr val="bg1"/>
                  </a:solidFill>
                </a:rPr>
                <a:t> </a:t>
              </a:r>
            </a:p>
          </p:txBody>
        </p:sp>
        <p:grpSp>
          <p:nvGrpSpPr>
            <p:cNvPr id="44" name="Group 43"/>
            <p:cNvGrpSpPr/>
            <p:nvPr/>
          </p:nvGrpSpPr>
          <p:grpSpPr>
            <a:xfrm>
              <a:off x="3765803" y="1908261"/>
              <a:ext cx="1016237" cy="1016237"/>
              <a:chOff x="3409613" y="1738090"/>
              <a:chExt cx="1016237" cy="1016237"/>
            </a:xfrm>
          </p:grpSpPr>
          <p:sp>
            <p:nvSpPr>
              <p:cNvPr id="45" name="Oval 44"/>
              <p:cNvSpPr/>
              <p:nvPr/>
            </p:nvSpPr>
            <p:spPr bwMode="auto">
              <a:xfrm>
                <a:off x="3409613" y="1738090"/>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31"/>
              <p:cNvSpPr>
                <a:spLocks noEditPoints="1"/>
              </p:cNvSpPr>
              <p:nvPr/>
            </p:nvSpPr>
            <p:spPr bwMode="auto">
              <a:xfrm>
                <a:off x="3581404" y="1904275"/>
                <a:ext cx="452438" cy="444500"/>
              </a:xfrm>
              <a:custGeom>
                <a:avLst/>
                <a:gdLst>
                  <a:gd name="T0" fmla="*/ 16 w 118"/>
                  <a:gd name="T1" fmla="*/ 116 h 116"/>
                  <a:gd name="T2" fmla="*/ 27 w 118"/>
                  <a:gd name="T3" fmla="*/ 111 h 116"/>
                  <a:gd name="T4" fmla="*/ 83 w 118"/>
                  <a:gd name="T5" fmla="*/ 55 h 116"/>
                  <a:gd name="T6" fmla="*/ 88 w 118"/>
                  <a:gd name="T7" fmla="*/ 56 h 116"/>
                  <a:gd name="T8" fmla="*/ 88 w 118"/>
                  <a:gd name="T9" fmla="*/ 56 h 116"/>
                  <a:gd name="T10" fmla="*/ 108 w 118"/>
                  <a:gd name="T11" fmla="*/ 48 h 116"/>
                  <a:gd name="T12" fmla="*/ 113 w 118"/>
                  <a:gd name="T13" fmla="*/ 16 h 116"/>
                  <a:gd name="T14" fmla="*/ 111 w 118"/>
                  <a:gd name="T15" fmla="*/ 11 h 116"/>
                  <a:gd name="T16" fmla="*/ 95 w 118"/>
                  <a:gd name="T17" fmla="*/ 27 h 116"/>
                  <a:gd name="T18" fmla="*/ 89 w 118"/>
                  <a:gd name="T19" fmla="*/ 27 h 116"/>
                  <a:gd name="T20" fmla="*/ 89 w 118"/>
                  <a:gd name="T21" fmla="*/ 21 h 116"/>
                  <a:gd name="T22" fmla="*/ 105 w 118"/>
                  <a:gd name="T23" fmla="*/ 5 h 116"/>
                  <a:gd name="T24" fmla="*/ 100 w 118"/>
                  <a:gd name="T25" fmla="*/ 3 h 116"/>
                  <a:gd name="T26" fmla="*/ 88 w 118"/>
                  <a:gd name="T27" fmla="*/ 0 h 116"/>
                  <a:gd name="T28" fmla="*/ 68 w 118"/>
                  <a:gd name="T29" fmla="*/ 8 h 116"/>
                  <a:gd name="T30" fmla="*/ 61 w 118"/>
                  <a:gd name="T31" fmla="*/ 33 h 116"/>
                  <a:gd name="T32" fmla="*/ 5 w 118"/>
                  <a:gd name="T33" fmla="*/ 89 h 116"/>
                  <a:gd name="T34" fmla="*/ 0 w 118"/>
                  <a:gd name="T35" fmla="*/ 100 h 116"/>
                  <a:gd name="T36" fmla="*/ 5 w 118"/>
                  <a:gd name="T37" fmla="*/ 111 h 116"/>
                  <a:gd name="T38" fmla="*/ 16 w 118"/>
                  <a:gd name="T39" fmla="*/ 116 h 116"/>
                  <a:gd name="T40" fmla="*/ 10 w 118"/>
                  <a:gd name="T41" fmla="*/ 94 h 116"/>
                  <a:gd name="T42" fmla="*/ 69 w 118"/>
                  <a:gd name="T43" fmla="*/ 35 h 116"/>
                  <a:gd name="T44" fmla="*/ 69 w 118"/>
                  <a:gd name="T45" fmla="*/ 33 h 116"/>
                  <a:gd name="T46" fmla="*/ 74 w 118"/>
                  <a:gd name="T47" fmla="*/ 14 h 116"/>
                  <a:gd name="T48" fmla="*/ 88 w 118"/>
                  <a:gd name="T49" fmla="*/ 8 h 116"/>
                  <a:gd name="T50" fmla="*/ 91 w 118"/>
                  <a:gd name="T51" fmla="*/ 8 h 116"/>
                  <a:gd name="T52" fmla="*/ 84 w 118"/>
                  <a:gd name="T53" fmla="*/ 16 h 116"/>
                  <a:gd name="T54" fmla="*/ 84 w 118"/>
                  <a:gd name="T55" fmla="*/ 32 h 116"/>
                  <a:gd name="T56" fmla="*/ 101 w 118"/>
                  <a:gd name="T57" fmla="*/ 32 h 116"/>
                  <a:gd name="T58" fmla="*/ 108 w 118"/>
                  <a:gd name="T59" fmla="*/ 25 h 116"/>
                  <a:gd name="T60" fmla="*/ 102 w 118"/>
                  <a:gd name="T61" fmla="*/ 42 h 116"/>
                  <a:gd name="T62" fmla="*/ 83 w 118"/>
                  <a:gd name="T63" fmla="*/ 47 h 116"/>
                  <a:gd name="T64" fmla="*/ 81 w 118"/>
                  <a:gd name="T65" fmla="*/ 47 h 116"/>
                  <a:gd name="T66" fmla="*/ 22 w 118"/>
                  <a:gd name="T67" fmla="*/ 106 h 116"/>
                  <a:gd name="T68" fmla="*/ 10 w 118"/>
                  <a:gd name="T69" fmla="*/ 106 h 116"/>
                  <a:gd name="T70" fmla="*/ 8 w 118"/>
                  <a:gd name="T71" fmla="*/ 100 h 116"/>
                  <a:gd name="T72" fmla="*/ 10 w 118"/>
                  <a:gd name="T73"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16" y="116"/>
                    </a:moveTo>
                    <a:cubicBezTo>
                      <a:pt x="20" y="116"/>
                      <a:pt x="24" y="114"/>
                      <a:pt x="27" y="111"/>
                    </a:cubicBezTo>
                    <a:cubicBezTo>
                      <a:pt x="83" y="55"/>
                      <a:pt x="83" y="55"/>
                      <a:pt x="83" y="55"/>
                    </a:cubicBezTo>
                    <a:cubicBezTo>
                      <a:pt x="85" y="56"/>
                      <a:pt x="86" y="56"/>
                      <a:pt x="88" y="56"/>
                    </a:cubicBezTo>
                    <a:cubicBezTo>
                      <a:pt x="88" y="56"/>
                      <a:pt x="88" y="56"/>
                      <a:pt x="88" y="56"/>
                    </a:cubicBezTo>
                    <a:cubicBezTo>
                      <a:pt x="96" y="56"/>
                      <a:pt x="103" y="53"/>
                      <a:pt x="108" y="48"/>
                    </a:cubicBezTo>
                    <a:cubicBezTo>
                      <a:pt x="116" y="39"/>
                      <a:pt x="118" y="27"/>
                      <a:pt x="113" y="16"/>
                    </a:cubicBezTo>
                    <a:cubicBezTo>
                      <a:pt x="111" y="11"/>
                      <a:pt x="111" y="11"/>
                      <a:pt x="111" y="11"/>
                    </a:cubicBezTo>
                    <a:cubicBezTo>
                      <a:pt x="95" y="27"/>
                      <a:pt x="95" y="27"/>
                      <a:pt x="95" y="27"/>
                    </a:cubicBezTo>
                    <a:cubicBezTo>
                      <a:pt x="93" y="28"/>
                      <a:pt x="91" y="28"/>
                      <a:pt x="89" y="27"/>
                    </a:cubicBezTo>
                    <a:cubicBezTo>
                      <a:pt x="88" y="25"/>
                      <a:pt x="88" y="23"/>
                      <a:pt x="89" y="21"/>
                    </a:cubicBezTo>
                    <a:cubicBezTo>
                      <a:pt x="105" y="5"/>
                      <a:pt x="105" y="5"/>
                      <a:pt x="105" y="5"/>
                    </a:cubicBezTo>
                    <a:cubicBezTo>
                      <a:pt x="100" y="3"/>
                      <a:pt x="100" y="3"/>
                      <a:pt x="100" y="3"/>
                    </a:cubicBezTo>
                    <a:cubicBezTo>
                      <a:pt x="96" y="1"/>
                      <a:pt x="92" y="0"/>
                      <a:pt x="88" y="0"/>
                    </a:cubicBezTo>
                    <a:cubicBezTo>
                      <a:pt x="81" y="0"/>
                      <a:pt x="73" y="3"/>
                      <a:pt x="68" y="8"/>
                    </a:cubicBezTo>
                    <a:cubicBezTo>
                      <a:pt x="62" y="15"/>
                      <a:pt x="59" y="24"/>
                      <a:pt x="61" y="33"/>
                    </a:cubicBezTo>
                    <a:cubicBezTo>
                      <a:pt x="5" y="89"/>
                      <a:pt x="5" y="89"/>
                      <a:pt x="5" y="89"/>
                    </a:cubicBezTo>
                    <a:cubicBezTo>
                      <a:pt x="2" y="92"/>
                      <a:pt x="0" y="96"/>
                      <a:pt x="0" y="100"/>
                    </a:cubicBezTo>
                    <a:cubicBezTo>
                      <a:pt x="0" y="104"/>
                      <a:pt x="2" y="108"/>
                      <a:pt x="5" y="111"/>
                    </a:cubicBezTo>
                    <a:cubicBezTo>
                      <a:pt x="8" y="114"/>
                      <a:pt x="12" y="116"/>
                      <a:pt x="16" y="116"/>
                    </a:cubicBezTo>
                    <a:close/>
                    <a:moveTo>
                      <a:pt x="10" y="94"/>
                    </a:moveTo>
                    <a:cubicBezTo>
                      <a:pt x="69" y="35"/>
                      <a:pt x="69" y="35"/>
                      <a:pt x="69" y="35"/>
                    </a:cubicBezTo>
                    <a:cubicBezTo>
                      <a:pt x="69" y="33"/>
                      <a:pt x="69" y="33"/>
                      <a:pt x="69" y="33"/>
                    </a:cubicBezTo>
                    <a:cubicBezTo>
                      <a:pt x="67" y="26"/>
                      <a:pt x="69" y="19"/>
                      <a:pt x="74" y="14"/>
                    </a:cubicBezTo>
                    <a:cubicBezTo>
                      <a:pt x="78" y="10"/>
                      <a:pt x="83" y="8"/>
                      <a:pt x="88" y="8"/>
                    </a:cubicBezTo>
                    <a:cubicBezTo>
                      <a:pt x="89" y="8"/>
                      <a:pt x="90" y="8"/>
                      <a:pt x="91" y="8"/>
                    </a:cubicBezTo>
                    <a:cubicBezTo>
                      <a:pt x="84" y="16"/>
                      <a:pt x="84" y="16"/>
                      <a:pt x="84" y="16"/>
                    </a:cubicBezTo>
                    <a:cubicBezTo>
                      <a:pt x="79" y="20"/>
                      <a:pt x="79" y="28"/>
                      <a:pt x="84" y="32"/>
                    </a:cubicBezTo>
                    <a:cubicBezTo>
                      <a:pt x="88" y="37"/>
                      <a:pt x="96" y="37"/>
                      <a:pt x="101" y="32"/>
                    </a:cubicBezTo>
                    <a:cubicBezTo>
                      <a:pt x="108" y="25"/>
                      <a:pt x="108" y="25"/>
                      <a:pt x="108" y="25"/>
                    </a:cubicBezTo>
                    <a:cubicBezTo>
                      <a:pt x="109" y="31"/>
                      <a:pt x="107" y="38"/>
                      <a:pt x="102" y="42"/>
                    </a:cubicBezTo>
                    <a:cubicBezTo>
                      <a:pt x="97" y="47"/>
                      <a:pt x="90" y="49"/>
                      <a:pt x="83" y="47"/>
                    </a:cubicBezTo>
                    <a:cubicBezTo>
                      <a:pt x="81" y="47"/>
                      <a:pt x="81" y="47"/>
                      <a:pt x="81" y="47"/>
                    </a:cubicBezTo>
                    <a:cubicBezTo>
                      <a:pt x="22" y="106"/>
                      <a:pt x="22" y="106"/>
                      <a:pt x="22" y="106"/>
                    </a:cubicBezTo>
                    <a:cubicBezTo>
                      <a:pt x="19" y="109"/>
                      <a:pt x="13" y="109"/>
                      <a:pt x="10" y="106"/>
                    </a:cubicBezTo>
                    <a:cubicBezTo>
                      <a:pt x="9" y="104"/>
                      <a:pt x="8" y="102"/>
                      <a:pt x="8" y="100"/>
                    </a:cubicBezTo>
                    <a:cubicBezTo>
                      <a:pt x="8" y="98"/>
                      <a:pt x="9" y="96"/>
                      <a:pt x="10" y="9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Group 34"/>
              <p:cNvGrpSpPr>
                <a:grpSpLocks noChangeAspect="1"/>
              </p:cNvGrpSpPr>
              <p:nvPr/>
            </p:nvGrpSpPr>
            <p:grpSpPr bwMode="auto">
              <a:xfrm>
                <a:off x="3843343" y="2120178"/>
                <a:ext cx="407988" cy="401638"/>
                <a:chOff x="2421" y="1372"/>
                <a:chExt cx="257" cy="253"/>
              </a:xfrm>
              <a:solidFill>
                <a:schemeClr val="tx1"/>
              </a:solidFill>
            </p:grpSpPr>
            <p:sp>
              <p:nvSpPr>
                <p:cNvPr id="48" name="Freeform 35"/>
                <p:cNvSpPr>
                  <a:spLocks noEditPoints="1"/>
                </p:cNvSpPr>
                <p:nvPr/>
              </p:nvSpPr>
              <p:spPr bwMode="auto">
                <a:xfrm>
                  <a:off x="2421" y="1372"/>
                  <a:ext cx="257" cy="253"/>
                </a:xfrm>
                <a:custGeom>
                  <a:avLst/>
                  <a:gdLst>
                    <a:gd name="T0" fmla="*/ 37 w 106"/>
                    <a:gd name="T1" fmla="*/ 104 h 104"/>
                    <a:gd name="T2" fmla="*/ 26 w 106"/>
                    <a:gd name="T3" fmla="*/ 86 h 104"/>
                    <a:gd name="T4" fmla="*/ 0 w 106"/>
                    <a:gd name="T5" fmla="*/ 64 h 104"/>
                    <a:gd name="T6" fmla="*/ 9 w 106"/>
                    <a:gd name="T7" fmla="*/ 52 h 104"/>
                    <a:gd name="T8" fmla="*/ 0 w 106"/>
                    <a:gd name="T9" fmla="*/ 40 h 104"/>
                    <a:gd name="T10" fmla="*/ 26 w 106"/>
                    <a:gd name="T11" fmla="*/ 18 h 104"/>
                    <a:gd name="T12" fmla="*/ 37 w 106"/>
                    <a:gd name="T13" fmla="*/ 0 h 104"/>
                    <a:gd name="T14" fmla="*/ 69 w 106"/>
                    <a:gd name="T15" fmla="*/ 11 h 104"/>
                    <a:gd name="T16" fmla="*/ 90 w 106"/>
                    <a:gd name="T17" fmla="*/ 12 h 104"/>
                    <a:gd name="T18" fmla="*/ 96 w 106"/>
                    <a:gd name="T19" fmla="*/ 45 h 104"/>
                    <a:gd name="T20" fmla="*/ 96 w 106"/>
                    <a:gd name="T21" fmla="*/ 59 h 104"/>
                    <a:gd name="T22" fmla="*/ 90 w 106"/>
                    <a:gd name="T23" fmla="*/ 92 h 104"/>
                    <a:gd name="T24" fmla="*/ 69 w 106"/>
                    <a:gd name="T25" fmla="*/ 93 h 104"/>
                    <a:gd name="T26" fmla="*/ 45 w 106"/>
                    <a:gd name="T27" fmla="*/ 96 h 104"/>
                    <a:gd name="T28" fmla="*/ 61 w 106"/>
                    <a:gd name="T29" fmla="*/ 87 h 104"/>
                    <a:gd name="T30" fmla="*/ 77 w 106"/>
                    <a:gd name="T31" fmla="*/ 79 h 104"/>
                    <a:gd name="T32" fmla="*/ 87 w 106"/>
                    <a:gd name="T33" fmla="*/ 81 h 104"/>
                    <a:gd name="T34" fmla="*/ 87 w 106"/>
                    <a:gd name="T35" fmla="*/ 63 h 104"/>
                    <a:gd name="T36" fmla="*/ 89 w 106"/>
                    <a:gd name="T37" fmla="*/ 52 h 104"/>
                    <a:gd name="T38" fmla="*/ 87 w 106"/>
                    <a:gd name="T39" fmla="*/ 41 h 104"/>
                    <a:gd name="T40" fmla="*/ 87 w 106"/>
                    <a:gd name="T41" fmla="*/ 23 h 104"/>
                    <a:gd name="T42" fmla="*/ 77 w 106"/>
                    <a:gd name="T43" fmla="*/ 26 h 104"/>
                    <a:gd name="T44" fmla="*/ 61 w 106"/>
                    <a:gd name="T45" fmla="*/ 17 h 104"/>
                    <a:gd name="T46" fmla="*/ 45 w 106"/>
                    <a:gd name="T47" fmla="*/ 8 h 104"/>
                    <a:gd name="T48" fmla="*/ 42 w 106"/>
                    <a:gd name="T49" fmla="*/ 18 h 104"/>
                    <a:gd name="T50" fmla="*/ 27 w 106"/>
                    <a:gd name="T51" fmla="*/ 27 h 104"/>
                    <a:gd name="T52" fmla="*/ 11 w 106"/>
                    <a:gd name="T53" fmla="*/ 37 h 104"/>
                    <a:gd name="T54" fmla="*/ 18 w 106"/>
                    <a:gd name="T55" fmla="*/ 44 h 104"/>
                    <a:gd name="T56" fmla="*/ 18 w 106"/>
                    <a:gd name="T57" fmla="*/ 60 h 104"/>
                    <a:gd name="T58" fmla="*/ 11 w 106"/>
                    <a:gd name="T59" fmla="*/ 67 h 104"/>
                    <a:gd name="T60" fmla="*/ 27 w 106"/>
                    <a:gd name="T61" fmla="*/ 77 h 104"/>
                    <a:gd name="T62" fmla="*/ 42 w 106"/>
                    <a:gd name="T63" fmla="*/ 86 h 104"/>
                    <a:gd name="T64" fmla="*/ 45 w 106"/>
                    <a:gd name="T65"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4">
                      <a:moveTo>
                        <a:pt x="69" y="104"/>
                      </a:moveTo>
                      <a:cubicBezTo>
                        <a:pt x="37" y="104"/>
                        <a:pt x="37" y="104"/>
                        <a:pt x="37" y="104"/>
                      </a:cubicBezTo>
                      <a:cubicBezTo>
                        <a:pt x="37" y="93"/>
                        <a:pt x="37" y="93"/>
                        <a:pt x="37" y="93"/>
                      </a:cubicBezTo>
                      <a:cubicBezTo>
                        <a:pt x="33" y="91"/>
                        <a:pt x="29" y="89"/>
                        <a:pt x="26" y="86"/>
                      </a:cubicBezTo>
                      <a:cubicBezTo>
                        <a:pt x="16" y="92"/>
                        <a:pt x="16" y="92"/>
                        <a:pt x="16" y="92"/>
                      </a:cubicBezTo>
                      <a:cubicBezTo>
                        <a:pt x="0" y="64"/>
                        <a:pt x="0" y="64"/>
                        <a:pt x="0" y="64"/>
                      </a:cubicBezTo>
                      <a:cubicBezTo>
                        <a:pt x="10" y="59"/>
                        <a:pt x="10" y="59"/>
                        <a:pt x="10" y="59"/>
                      </a:cubicBezTo>
                      <a:cubicBezTo>
                        <a:pt x="9" y="56"/>
                        <a:pt x="9" y="54"/>
                        <a:pt x="9" y="52"/>
                      </a:cubicBezTo>
                      <a:cubicBezTo>
                        <a:pt x="9" y="50"/>
                        <a:pt x="9" y="48"/>
                        <a:pt x="10" y="45"/>
                      </a:cubicBezTo>
                      <a:cubicBezTo>
                        <a:pt x="0" y="40"/>
                        <a:pt x="0" y="40"/>
                        <a:pt x="0" y="40"/>
                      </a:cubicBezTo>
                      <a:cubicBezTo>
                        <a:pt x="16" y="12"/>
                        <a:pt x="16" y="12"/>
                        <a:pt x="16" y="12"/>
                      </a:cubicBezTo>
                      <a:cubicBezTo>
                        <a:pt x="26" y="18"/>
                        <a:pt x="26" y="18"/>
                        <a:pt x="26"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2"/>
                        <a:pt x="90" y="12"/>
                        <a:pt x="90" y="12"/>
                      </a:cubicBezTo>
                      <a:cubicBezTo>
                        <a:pt x="106" y="40"/>
                        <a:pt x="106" y="40"/>
                        <a:pt x="106" y="40"/>
                      </a:cubicBezTo>
                      <a:cubicBezTo>
                        <a:pt x="96" y="45"/>
                        <a:pt x="96" y="45"/>
                        <a:pt x="96" y="45"/>
                      </a:cubicBezTo>
                      <a:cubicBezTo>
                        <a:pt x="97" y="48"/>
                        <a:pt x="97" y="50"/>
                        <a:pt x="97" y="52"/>
                      </a:cubicBezTo>
                      <a:cubicBezTo>
                        <a:pt x="97" y="54"/>
                        <a:pt x="97" y="56"/>
                        <a:pt x="96" y="59"/>
                      </a:cubicBezTo>
                      <a:cubicBezTo>
                        <a:pt x="106" y="64"/>
                        <a:pt x="106" y="64"/>
                        <a:pt x="106" y="64"/>
                      </a:cubicBezTo>
                      <a:cubicBezTo>
                        <a:pt x="90" y="92"/>
                        <a:pt x="90" y="92"/>
                        <a:pt x="90" y="92"/>
                      </a:cubicBezTo>
                      <a:cubicBezTo>
                        <a:pt x="80" y="86"/>
                        <a:pt x="80" y="86"/>
                        <a:pt x="80" y="86"/>
                      </a:cubicBezTo>
                      <a:cubicBezTo>
                        <a:pt x="77" y="89"/>
                        <a:pt x="73" y="91"/>
                        <a:pt x="69" y="93"/>
                      </a:cubicBezTo>
                      <a:lnTo>
                        <a:pt x="69" y="104"/>
                      </a:lnTo>
                      <a:close/>
                      <a:moveTo>
                        <a:pt x="45" y="96"/>
                      </a:moveTo>
                      <a:cubicBezTo>
                        <a:pt x="61" y="96"/>
                        <a:pt x="61" y="96"/>
                        <a:pt x="61" y="96"/>
                      </a:cubicBezTo>
                      <a:cubicBezTo>
                        <a:pt x="61" y="87"/>
                        <a:pt x="61" y="87"/>
                        <a:pt x="61" y="87"/>
                      </a:cubicBezTo>
                      <a:cubicBezTo>
                        <a:pt x="64" y="86"/>
                        <a:pt x="64" y="86"/>
                        <a:pt x="64" y="86"/>
                      </a:cubicBezTo>
                      <a:cubicBezTo>
                        <a:pt x="69" y="85"/>
                        <a:pt x="73" y="82"/>
                        <a:pt x="77" y="79"/>
                      </a:cubicBezTo>
                      <a:cubicBezTo>
                        <a:pt x="79" y="77"/>
                        <a:pt x="79" y="77"/>
                        <a:pt x="79" y="77"/>
                      </a:cubicBezTo>
                      <a:cubicBezTo>
                        <a:pt x="87" y="81"/>
                        <a:pt x="87" y="81"/>
                        <a:pt x="87" y="81"/>
                      </a:cubicBezTo>
                      <a:cubicBezTo>
                        <a:pt x="95" y="67"/>
                        <a:pt x="95" y="67"/>
                        <a:pt x="95" y="67"/>
                      </a:cubicBezTo>
                      <a:cubicBezTo>
                        <a:pt x="87" y="63"/>
                        <a:pt x="87" y="63"/>
                        <a:pt x="87" y="63"/>
                      </a:cubicBezTo>
                      <a:cubicBezTo>
                        <a:pt x="88" y="60"/>
                        <a:pt x="88" y="60"/>
                        <a:pt x="88" y="60"/>
                      </a:cubicBezTo>
                      <a:cubicBezTo>
                        <a:pt x="89" y="57"/>
                        <a:pt x="89" y="55"/>
                        <a:pt x="89" y="52"/>
                      </a:cubicBezTo>
                      <a:cubicBezTo>
                        <a:pt x="89" y="49"/>
                        <a:pt x="89" y="47"/>
                        <a:pt x="88" y="44"/>
                      </a:cubicBezTo>
                      <a:cubicBezTo>
                        <a:pt x="87" y="41"/>
                        <a:pt x="87" y="41"/>
                        <a:pt x="87" y="41"/>
                      </a:cubicBezTo>
                      <a:cubicBezTo>
                        <a:pt x="95" y="37"/>
                        <a:pt x="95" y="37"/>
                        <a:pt x="95" y="37"/>
                      </a:cubicBezTo>
                      <a:cubicBezTo>
                        <a:pt x="87" y="23"/>
                        <a:pt x="87" y="23"/>
                        <a:pt x="87" y="23"/>
                      </a:cubicBezTo>
                      <a:cubicBezTo>
                        <a:pt x="79" y="27"/>
                        <a:pt x="79" y="27"/>
                        <a:pt x="79" y="27"/>
                      </a:cubicBezTo>
                      <a:cubicBezTo>
                        <a:pt x="77" y="26"/>
                        <a:pt x="77" y="26"/>
                        <a:pt x="77" y="26"/>
                      </a:cubicBezTo>
                      <a:cubicBezTo>
                        <a:pt x="73" y="22"/>
                        <a:pt x="69" y="19"/>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19"/>
                        <a:pt x="33" y="22"/>
                        <a:pt x="29" y="26"/>
                      </a:cubicBezTo>
                      <a:cubicBezTo>
                        <a:pt x="27" y="27"/>
                        <a:pt x="27" y="27"/>
                        <a:pt x="27" y="27"/>
                      </a:cubicBezTo>
                      <a:cubicBezTo>
                        <a:pt x="19" y="23"/>
                        <a:pt x="19" y="23"/>
                        <a:pt x="19" y="23"/>
                      </a:cubicBezTo>
                      <a:cubicBezTo>
                        <a:pt x="11" y="37"/>
                        <a:pt x="11" y="37"/>
                        <a:pt x="11" y="37"/>
                      </a:cubicBezTo>
                      <a:cubicBezTo>
                        <a:pt x="19" y="41"/>
                        <a:pt x="19" y="41"/>
                        <a:pt x="19" y="41"/>
                      </a:cubicBezTo>
                      <a:cubicBezTo>
                        <a:pt x="18" y="44"/>
                        <a:pt x="18" y="44"/>
                        <a:pt x="18" y="44"/>
                      </a:cubicBezTo>
                      <a:cubicBezTo>
                        <a:pt x="17" y="47"/>
                        <a:pt x="17" y="49"/>
                        <a:pt x="17" y="52"/>
                      </a:cubicBezTo>
                      <a:cubicBezTo>
                        <a:pt x="17" y="55"/>
                        <a:pt x="17" y="57"/>
                        <a:pt x="18" y="60"/>
                      </a:cubicBezTo>
                      <a:cubicBezTo>
                        <a:pt x="19" y="63"/>
                        <a:pt x="19" y="63"/>
                        <a:pt x="19" y="63"/>
                      </a:cubicBezTo>
                      <a:cubicBezTo>
                        <a:pt x="11" y="67"/>
                        <a:pt x="11" y="67"/>
                        <a:pt x="11" y="67"/>
                      </a:cubicBezTo>
                      <a:cubicBezTo>
                        <a:pt x="19" y="81"/>
                        <a:pt x="19" y="81"/>
                        <a:pt x="19" y="81"/>
                      </a:cubicBezTo>
                      <a:cubicBezTo>
                        <a:pt x="27" y="77"/>
                        <a:pt x="27" y="77"/>
                        <a:pt x="27" y="77"/>
                      </a:cubicBezTo>
                      <a:cubicBezTo>
                        <a:pt x="29" y="79"/>
                        <a:pt x="29" y="79"/>
                        <a:pt x="29" y="79"/>
                      </a:cubicBezTo>
                      <a:cubicBezTo>
                        <a:pt x="33" y="82"/>
                        <a:pt x="37" y="85"/>
                        <a:pt x="42" y="86"/>
                      </a:cubicBezTo>
                      <a:cubicBezTo>
                        <a:pt x="45" y="87"/>
                        <a:pt x="45" y="87"/>
                        <a:pt x="45" y="87"/>
                      </a:cubicBezTo>
                      <a:lnTo>
                        <a:pt x="4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
                <p:cNvSpPr>
                  <a:spLocks noEditPoints="1"/>
                </p:cNvSpPr>
                <p:nvPr/>
              </p:nvSpPr>
              <p:spPr bwMode="auto">
                <a:xfrm>
                  <a:off x="2482" y="1431"/>
                  <a:ext cx="136" cy="136"/>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4" name="Title 1"/>
          <p:cNvSpPr txBox="1">
            <a:spLocks/>
          </p:cNvSpPr>
          <p:nvPr/>
        </p:nvSpPr>
        <p:spPr>
          <a:xfrm>
            <a:off x="403840" y="603506"/>
            <a:ext cx="11889564" cy="917575"/>
          </a:xfrm>
          <a:prstGeom prst="rect">
            <a:avLst/>
          </a:prstGeom>
        </p:spPr>
        <p:txBody>
          <a:bodyPr/>
          <a:lst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a:lstStyle>
          <a:p>
            <a:r>
              <a:rPr lang="en-US" sz="4000" kern="0" dirty="0"/>
              <a:t>How do you </a:t>
            </a:r>
          </a:p>
          <a:p>
            <a:r>
              <a:rPr lang="en-US" sz="4000" kern="0" dirty="0"/>
              <a:t>get started?</a:t>
            </a:r>
          </a:p>
        </p:txBody>
      </p:sp>
      <p:grpSp>
        <p:nvGrpSpPr>
          <p:cNvPr id="148" name="Group 147"/>
          <p:cNvGrpSpPr/>
          <p:nvPr/>
        </p:nvGrpSpPr>
        <p:grpSpPr>
          <a:xfrm>
            <a:off x="3642202" y="4075109"/>
            <a:ext cx="8191023" cy="1939279"/>
            <a:chOff x="3642202" y="4465783"/>
            <a:chExt cx="8191023" cy="1939279"/>
          </a:xfrm>
        </p:grpSpPr>
        <p:sp>
          <p:nvSpPr>
            <p:cNvPr id="87" name="Rectangle 86"/>
            <p:cNvSpPr/>
            <p:nvPr/>
          </p:nvSpPr>
          <p:spPr>
            <a:xfrm>
              <a:off x="4775935" y="4650736"/>
              <a:ext cx="7057290" cy="1754326"/>
            </a:xfrm>
            <a:prstGeom prst="rect">
              <a:avLst/>
            </a:prstGeom>
          </p:spPr>
          <p:txBody>
            <a:bodyPr wrap="square">
              <a:spAutoFit/>
            </a:bodyPr>
            <a:lstStyle/>
            <a:p>
              <a:r>
                <a:rPr lang="en-US" b="1" dirty="0">
                  <a:solidFill>
                    <a:schemeClr val="bg1"/>
                  </a:solidFill>
                  <a:latin typeface="Segoe UI" panose="020B0502040204020203" pitchFamily="34" charset="0"/>
                </a:rPr>
                <a:t>START BUILDING OUT SCENARIOS AND APPS</a:t>
              </a:r>
            </a:p>
            <a:p>
              <a:pPr marL="288925"/>
              <a:r>
                <a:rPr lang="en-IN" dirty="0">
                  <a:solidFill>
                    <a:schemeClr val="bg1"/>
                  </a:solidFill>
                </a:rPr>
                <a:t>Develop your own Smart Contracts and </a:t>
              </a:r>
              <a:r>
                <a:rPr lang="en-IN" dirty="0" err="1">
                  <a:solidFill>
                    <a:schemeClr val="bg1"/>
                  </a:solidFill>
                </a:rPr>
                <a:t>Dapps</a:t>
              </a:r>
              <a:r>
                <a:rPr lang="en-IN" dirty="0">
                  <a:solidFill>
                    <a:schemeClr val="bg1"/>
                  </a:solidFill>
                </a:rPr>
                <a:t> using Visual Studio Solidity Extension: </a:t>
              </a:r>
              <a:r>
                <a:rPr lang="en-IN" dirty="0">
                  <a:solidFill>
                    <a:schemeClr val="bg1"/>
                  </a:solidFill>
                  <a:hlinkClick r:id="rId7"/>
                </a:rPr>
                <a:t>https://visualstudiogallery.msdn.microsoft.com/96221853-33c4-4531-bdd5-d2ea5acc4799/</a:t>
              </a:r>
              <a:r>
                <a:rPr lang="en-IN" dirty="0">
                  <a:solidFill>
                    <a:schemeClr val="bg1"/>
                  </a:solidFill>
                </a:rPr>
                <a:t>   </a:t>
              </a:r>
            </a:p>
            <a:p>
              <a:endParaRPr lang="en-IN" dirty="0">
                <a:solidFill>
                  <a:schemeClr val="bg1"/>
                </a:solidFill>
              </a:endParaRPr>
            </a:p>
          </p:txBody>
        </p:sp>
        <p:grpSp>
          <p:nvGrpSpPr>
            <p:cNvPr id="147" name="Group 146"/>
            <p:cNvGrpSpPr/>
            <p:nvPr/>
          </p:nvGrpSpPr>
          <p:grpSpPr>
            <a:xfrm>
              <a:off x="3642202" y="4465783"/>
              <a:ext cx="1016237" cy="1016237"/>
              <a:chOff x="3642202" y="4465783"/>
              <a:chExt cx="1016237" cy="1016237"/>
            </a:xfrm>
          </p:grpSpPr>
          <p:sp>
            <p:nvSpPr>
              <p:cNvPr id="89" name="Oval 88"/>
              <p:cNvSpPr/>
              <p:nvPr/>
            </p:nvSpPr>
            <p:spPr bwMode="auto">
              <a:xfrm>
                <a:off x="3642202" y="4465783"/>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1" name="Freeform 9"/>
              <p:cNvSpPr>
                <a:spLocks noEditPoints="1"/>
              </p:cNvSpPr>
              <p:nvPr/>
            </p:nvSpPr>
            <p:spPr bwMode="auto">
              <a:xfrm>
                <a:off x="3979664" y="4790794"/>
                <a:ext cx="363538" cy="363538"/>
              </a:xfrm>
              <a:custGeom>
                <a:avLst/>
                <a:gdLst>
                  <a:gd name="T0" fmla="*/ 121 w 242"/>
                  <a:gd name="T1" fmla="*/ 242 h 242"/>
                  <a:gd name="T2" fmla="*/ 0 w 242"/>
                  <a:gd name="T3" fmla="*/ 121 h 242"/>
                  <a:gd name="T4" fmla="*/ 121 w 242"/>
                  <a:gd name="T5" fmla="*/ 0 h 242"/>
                  <a:gd name="T6" fmla="*/ 242 w 242"/>
                  <a:gd name="T7" fmla="*/ 121 h 242"/>
                  <a:gd name="T8" fmla="*/ 121 w 242"/>
                  <a:gd name="T9" fmla="*/ 242 h 242"/>
                  <a:gd name="T10" fmla="*/ 121 w 242"/>
                  <a:gd name="T11" fmla="*/ 8 h 242"/>
                  <a:gd name="T12" fmla="*/ 8 w 242"/>
                  <a:gd name="T13" fmla="*/ 121 h 242"/>
                  <a:gd name="T14" fmla="*/ 121 w 242"/>
                  <a:gd name="T15" fmla="*/ 234 h 242"/>
                  <a:gd name="T16" fmla="*/ 234 w 242"/>
                  <a:gd name="T17" fmla="*/ 121 h 242"/>
                  <a:gd name="T18" fmla="*/ 121 w 242"/>
                  <a:gd name="T19" fmla="*/ 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242"/>
                    </a:moveTo>
                    <a:cubicBezTo>
                      <a:pt x="54" y="242"/>
                      <a:pt x="0" y="188"/>
                      <a:pt x="0" y="121"/>
                    </a:cubicBezTo>
                    <a:cubicBezTo>
                      <a:pt x="0" y="54"/>
                      <a:pt x="54" y="0"/>
                      <a:pt x="121" y="0"/>
                    </a:cubicBezTo>
                    <a:cubicBezTo>
                      <a:pt x="188" y="0"/>
                      <a:pt x="242" y="54"/>
                      <a:pt x="242" y="121"/>
                    </a:cubicBezTo>
                    <a:cubicBezTo>
                      <a:pt x="242" y="188"/>
                      <a:pt x="188" y="242"/>
                      <a:pt x="121" y="242"/>
                    </a:cubicBezTo>
                    <a:close/>
                    <a:moveTo>
                      <a:pt x="121" y="8"/>
                    </a:moveTo>
                    <a:cubicBezTo>
                      <a:pt x="59" y="8"/>
                      <a:pt x="8" y="59"/>
                      <a:pt x="8" y="121"/>
                    </a:cubicBezTo>
                    <a:cubicBezTo>
                      <a:pt x="8" y="183"/>
                      <a:pt x="59" y="234"/>
                      <a:pt x="121" y="234"/>
                    </a:cubicBezTo>
                    <a:cubicBezTo>
                      <a:pt x="183" y="234"/>
                      <a:pt x="234" y="183"/>
                      <a:pt x="234" y="121"/>
                    </a:cubicBezTo>
                    <a:cubicBezTo>
                      <a:pt x="234" y="59"/>
                      <a:pt x="183" y="8"/>
                      <a:pt x="121"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
              <p:cNvSpPr>
                <a:spLocks noEditPoints="1"/>
              </p:cNvSpPr>
              <p:nvPr/>
            </p:nvSpPr>
            <p:spPr bwMode="auto">
              <a:xfrm>
                <a:off x="3879651" y="5022569"/>
                <a:ext cx="119063" cy="63500"/>
              </a:xfrm>
              <a:custGeom>
                <a:avLst/>
                <a:gdLst>
                  <a:gd name="T0" fmla="*/ 34 w 80"/>
                  <a:gd name="T1" fmla="*/ 24 h 43"/>
                  <a:gd name="T2" fmla="*/ 80 w 80"/>
                  <a:gd name="T3" fmla="*/ 8 h 43"/>
                  <a:gd name="T4" fmla="*/ 78 w 80"/>
                  <a:gd name="T5" fmla="*/ 0 h 43"/>
                  <a:gd name="T6" fmla="*/ 32 w 80"/>
                  <a:gd name="T7" fmla="*/ 16 h 43"/>
                  <a:gd name="T8" fmla="*/ 17 w 80"/>
                  <a:gd name="T9" fmla="*/ 8 h 43"/>
                  <a:gd name="T10" fmla="*/ 0 w 80"/>
                  <a:gd name="T11" fmla="*/ 26 h 43"/>
                  <a:gd name="T12" fmla="*/ 17 w 80"/>
                  <a:gd name="T13" fmla="*/ 43 h 43"/>
                  <a:gd name="T14" fmla="*/ 35 w 80"/>
                  <a:gd name="T15" fmla="*/ 26 h 43"/>
                  <a:gd name="T16" fmla="*/ 34 w 80"/>
                  <a:gd name="T17" fmla="*/ 24 h 43"/>
                  <a:gd name="T18" fmla="*/ 17 w 80"/>
                  <a:gd name="T19" fmla="*/ 35 h 43"/>
                  <a:gd name="T20" fmla="*/ 8 w 80"/>
                  <a:gd name="T21" fmla="*/ 26 h 43"/>
                  <a:gd name="T22" fmla="*/ 17 w 80"/>
                  <a:gd name="T23" fmla="*/ 16 h 43"/>
                  <a:gd name="T24" fmla="*/ 27 w 80"/>
                  <a:gd name="T25" fmla="*/ 26 h 43"/>
                  <a:gd name="T26" fmla="*/ 17 w 80"/>
                  <a:gd name="T2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3">
                    <a:moveTo>
                      <a:pt x="34" y="24"/>
                    </a:moveTo>
                    <a:cubicBezTo>
                      <a:pt x="80" y="8"/>
                      <a:pt x="80" y="8"/>
                      <a:pt x="80" y="8"/>
                    </a:cubicBezTo>
                    <a:cubicBezTo>
                      <a:pt x="80" y="5"/>
                      <a:pt x="79" y="3"/>
                      <a:pt x="78" y="0"/>
                    </a:cubicBezTo>
                    <a:cubicBezTo>
                      <a:pt x="32" y="16"/>
                      <a:pt x="32" y="16"/>
                      <a:pt x="32" y="16"/>
                    </a:cubicBezTo>
                    <a:cubicBezTo>
                      <a:pt x="29" y="11"/>
                      <a:pt x="23" y="8"/>
                      <a:pt x="17" y="8"/>
                    </a:cubicBezTo>
                    <a:cubicBezTo>
                      <a:pt x="8" y="8"/>
                      <a:pt x="0" y="16"/>
                      <a:pt x="0" y="26"/>
                    </a:cubicBezTo>
                    <a:cubicBezTo>
                      <a:pt x="0" y="35"/>
                      <a:pt x="8" y="43"/>
                      <a:pt x="17" y="43"/>
                    </a:cubicBezTo>
                    <a:cubicBezTo>
                      <a:pt x="27" y="43"/>
                      <a:pt x="35" y="35"/>
                      <a:pt x="35" y="26"/>
                    </a:cubicBezTo>
                    <a:cubicBezTo>
                      <a:pt x="35" y="25"/>
                      <a:pt x="35" y="24"/>
                      <a:pt x="34" y="24"/>
                    </a:cubicBezTo>
                    <a:close/>
                    <a:moveTo>
                      <a:pt x="17" y="35"/>
                    </a:moveTo>
                    <a:cubicBezTo>
                      <a:pt x="12" y="35"/>
                      <a:pt x="8" y="31"/>
                      <a:pt x="8" y="26"/>
                    </a:cubicBezTo>
                    <a:cubicBezTo>
                      <a:pt x="8" y="20"/>
                      <a:pt x="12" y="16"/>
                      <a:pt x="17" y="16"/>
                    </a:cubicBezTo>
                    <a:cubicBezTo>
                      <a:pt x="22" y="16"/>
                      <a:pt x="27" y="20"/>
                      <a:pt x="27" y="26"/>
                    </a:cubicBezTo>
                    <a:cubicBezTo>
                      <a:pt x="27" y="31"/>
                      <a:pt x="22" y="35"/>
                      <a:pt x="17"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
              <p:cNvSpPr>
                <a:spLocks noEditPoints="1"/>
              </p:cNvSpPr>
              <p:nvPr/>
            </p:nvSpPr>
            <p:spPr bwMode="auto">
              <a:xfrm>
                <a:off x="4309864" y="5051144"/>
                <a:ext cx="109538" cy="79375"/>
              </a:xfrm>
              <a:custGeom>
                <a:avLst/>
                <a:gdLst>
                  <a:gd name="T0" fmla="*/ 55 w 73"/>
                  <a:gd name="T1" fmla="*/ 53 h 53"/>
                  <a:gd name="T2" fmla="*/ 73 w 73"/>
                  <a:gd name="T3" fmla="*/ 36 h 53"/>
                  <a:gd name="T4" fmla="*/ 55 w 73"/>
                  <a:gd name="T5" fmla="*/ 19 h 53"/>
                  <a:gd name="T6" fmla="*/ 44 w 73"/>
                  <a:gd name="T7" fmla="*/ 23 h 53"/>
                  <a:gd name="T8" fmla="*/ 4 w 73"/>
                  <a:gd name="T9" fmla="*/ 0 h 53"/>
                  <a:gd name="T10" fmla="*/ 0 w 73"/>
                  <a:gd name="T11" fmla="*/ 7 h 53"/>
                  <a:gd name="T12" fmla="*/ 39 w 73"/>
                  <a:gd name="T13" fmla="*/ 29 h 53"/>
                  <a:gd name="T14" fmla="*/ 38 w 73"/>
                  <a:gd name="T15" fmla="*/ 36 h 53"/>
                  <a:gd name="T16" fmla="*/ 55 w 73"/>
                  <a:gd name="T17" fmla="*/ 53 h 53"/>
                  <a:gd name="T18" fmla="*/ 55 w 73"/>
                  <a:gd name="T19" fmla="*/ 27 h 53"/>
                  <a:gd name="T20" fmla="*/ 65 w 73"/>
                  <a:gd name="T21" fmla="*/ 36 h 53"/>
                  <a:gd name="T22" fmla="*/ 55 w 73"/>
                  <a:gd name="T23" fmla="*/ 45 h 53"/>
                  <a:gd name="T24" fmla="*/ 46 w 73"/>
                  <a:gd name="T25" fmla="*/ 36 h 53"/>
                  <a:gd name="T26" fmla="*/ 55 w 73"/>
                  <a:gd name="T2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3">
                    <a:moveTo>
                      <a:pt x="55" y="53"/>
                    </a:moveTo>
                    <a:cubicBezTo>
                      <a:pt x="65" y="53"/>
                      <a:pt x="73" y="45"/>
                      <a:pt x="73" y="36"/>
                    </a:cubicBezTo>
                    <a:cubicBezTo>
                      <a:pt x="73" y="26"/>
                      <a:pt x="65" y="19"/>
                      <a:pt x="55" y="19"/>
                    </a:cubicBezTo>
                    <a:cubicBezTo>
                      <a:pt x="51" y="19"/>
                      <a:pt x="47" y="20"/>
                      <a:pt x="44" y="23"/>
                    </a:cubicBezTo>
                    <a:cubicBezTo>
                      <a:pt x="4" y="0"/>
                      <a:pt x="4" y="0"/>
                      <a:pt x="4" y="0"/>
                    </a:cubicBezTo>
                    <a:cubicBezTo>
                      <a:pt x="2" y="2"/>
                      <a:pt x="1" y="5"/>
                      <a:pt x="0" y="7"/>
                    </a:cubicBezTo>
                    <a:cubicBezTo>
                      <a:pt x="39" y="29"/>
                      <a:pt x="39" y="29"/>
                      <a:pt x="39" y="29"/>
                    </a:cubicBezTo>
                    <a:cubicBezTo>
                      <a:pt x="38" y="31"/>
                      <a:pt x="38" y="33"/>
                      <a:pt x="38" y="36"/>
                    </a:cubicBezTo>
                    <a:cubicBezTo>
                      <a:pt x="38" y="45"/>
                      <a:pt x="46" y="53"/>
                      <a:pt x="55" y="53"/>
                    </a:cubicBezTo>
                    <a:close/>
                    <a:moveTo>
                      <a:pt x="55" y="27"/>
                    </a:moveTo>
                    <a:cubicBezTo>
                      <a:pt x="60" y="27"/>
                      <a:pt x="65" y="31"/>
                      <a:pt x="65" y="36"/>
                    </a:cubicBezTo>
                    <a:cubicBezTo>
                      <a:pt x="65" y="41"/>
                      <a:pt x="60" y="45"/>
                      <a:pt x="55" y="45"/>
                    </a:cubicBezTo>
                    <a:cubicBezTo>
                      <a:pt x="50" y="45"/>
                      <a:pt x="46" y="41"/>
                      <a:pt x="46" y="36"/>
                    </a:cubicBezTo>
                    <a:cubicBezTo>
                      <a:pt x="46" y="31"/>
                      <a:pt x="50" y="27"/>
                      <a:pt x="55" y="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2"/>
              <p:cNvSpPr>
                <a:spLocks noEditPoints="1"/>
              </p:cNvSpPr>
              <p:nvPr/>
            </p:nvSpPr>
            <p:spPr bwMode="auto">
              <a:xfrm>
                <a:off x="4320976" y="4849532"/>
                <a:ext cx="123825" cy="66675"/>
              </a:xfrm>
              <a:custGeom>
                <a:avLst/>
                <a:gdLst>
                  <a:gd name="T0" fmla="*/ 66 w 83"/>
                  <a:gd name="T1" fmla="*/ 34 h 44"/>
                  <a:gd name="T2" fmla="*/ 83 w 83"/>
                  <a:gd name="T3" fmla="*/ 17 h 44"/>
                  <a:gd name="T4" fmla="*/ 66 w 83"/>
                  <a:gd name="T5" fmla="*/ 0 h 44"/>
                  <a:gd name="T6" fmla="*/ 48 w 83"/>
                  <a:gd name="T7" fmla="*/ 17 h 44"/>
                  <a:gd name="T8" fmla="*/ 48 w 83"/>
                  <a:gd name="T9" fmla="*/ 18 h 44"/>
                  <a:gd name="T10" fmla="*/ 0 w 83"/>
                  <a:gd name="T11" fmla="*/ 37 h 44"/>
                  <a:gd name="T12" fmla="*/ 3 w 83"/>
                  <a:gd name="T13" fmla="*/ 44 h 44"/>
                  <a:gd name="T14" fmla="*/ 51 w 83"/>
                  <a:gd name="T15" fmla="*/ 26 h 44"/>
                  <a:gd name="T16" fmla="*/ 66 w 83"/>
                  <a:gd name="T17" fmla="*/ 34 h 44"/>
                  <a:gd name="T18" fmla="*/ 66 w 83"/>
                  <a:gd name="T19" fmla="*/ 8 h 44"/>
                  <a:gd name="T20" fmla="*/ 75 w 83"/>
                  <a:gd name="T21" fmla="*/ 17 h 44"/>
                  <a:gd name="T22" fmla="*/ 66 w 83"/>
                  <a:gd name="T23" fmla="*/ 26 h 44"/>
                  <a:gd name="T24" fmla="*/ 56 w 83"/>
                  <a:gd name="T25" fmla="*/ 17 h 44"/>
                  <a:gd name="T26" fmla="*/ 66 w 83"/>
                  <a:gd name="T2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44">
                    <a:moveTo>
                      <a:pt x="66" y="34"/>
                    </a:moveTo>
                    <a:cubicBezTo>
                      <a:pt x="75" y="34"/>
                      <a:pt x="83" y="27"/>
                      <a:pt x="83" y="17"/>
                    </a:cubicBezTo>
                    <a:cubicBezTo>
                      <a:pt x="83" y="7"/>
                      <a:pt x="75" y="0"/>
                      <a:pt x="66" y="0"/>
                    </a:cubicBezTo>
                    <a:cubicBezTo>
                      <a:pt x="56" y="0"/>
                      <a:pt x="48" y="7"/>
                      <a:pt x="48" y="17"/>
                    </a:cubicBezTo>
                    <a:cubicBezTo>
                      <a:pt x="48" y="17"/>
                      <a:pt x="48" y="18"/>
                      <a:pt x="48" y="18"/>
                    </a:cubicBezTo>
                    <a:cubicBezTo>
                      <a:pt x="0" y="37"/>
                      <a:pt x="0" y="37"/>
                      <a:pt x="0" y="37"/>
                    </a:cubicBezTo>
                    <a:cubicBezTo>
                      <a:pt x="1" y="39"/>
                      <a:pt x="2" y="42"/>
                      <a:pt x="3" y="44"/>
                    </a:cubicBezTo>
                    <a:cubicBezTo>
                      <a:pt x="51" y="26"/>
                      <a:pt x="51" y="26"/>
                      <a:pt x="51" y="26"/>
                    </a:cubicBezTo>
                    <a:cubicBezTo>
                      <a:pt x="54" y="31"/>
                      <a:pt x="59" y="34"/>
                      <a:pt x="66" y="34"/>
                    </a:cubicBezTo>
                    <a:close/>
                    <a:moveTo>
                      <a:pt x="66" y="8"/>
                    </a:moveTo>
                    <a:cubicBezTo>
                      <a:pt x="71" y="8"/>
                      <a:pt x="75" y="12"/>
                      <a:pt x="75" y="17"/>
                    </a:cubicBezTo>
                    <a:cubicBezTo>
                      <a:pt x="75" y="22"/>
                      <a:pt x="71" y="26"/>
                      <a:pt x="66" y="26"/>
                    </a:cubicBezTo>
                    <a:cubicBezTo>
                      <a:pt x="60" y="26"/>
                      <a:pt x="56" y="22"/>
                      <a:pt x="56" y="17"/>
                    </a:cubicBezTo>
                    <a:cubicBezTo>
                      <a:pt x="56" y="12"/>
                      <a:pt x="60" y="8"/>
                      <a:pt x="66"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
              <p:cNvSpPr>
                <a:spLocks noEditPoints="1"/>
              </p:cNvSpPr>
              <p:nvPr/>
            </p:nvSpPr>
            <p:spPr bwMode="auto">
              <a:xfrm>
                <a:off x="4268589" y="5100357"/>
                <a:ext cx="163513" cy="187325"/>
              </a:xfrm>
              <a:custGeom>
                <a:avLst/>
                <a:gdLst>
                  <a:gd name="T0" fmla="*/ 91 w 109"/>
                  <a:gd name="T1" fmla="*/ 91 h 125"/>
                  <a:gd name="T2" fmla="*/ 84 w 109"/>
                  <a:gd name="T3" fmla="*/ 92 h 125"/>
                  <a:gd name="T4" fmla="*/ 6 w 109"/>
                  <a:gd name="T5" fmla="*/ 0 h 125"/>
                  <a:gd name="T6" fmla="*/ 0 w 109"/>
                  <a:gd name="T7" fmla="*/ 6 h 125"/>
                  <a:gd name="T8" fmla="*/ 77 w 109"/>
                  <a:gd name="T9" fmla="*/ 98 h 125"/>
                  <a:gd name="T10" fmla="*/ 74 w 109"/>
                  <a:gd name="T11" fmla="*/ 108 h 125"/>
                  <a:gd name="T12" fmla="*/ 91 w 109"/>
                  <a:gd name="T13" fmla="*/ 125 h 125"/>
                  <a:gd name="T14" fmla="*/ 109 w 109"/>
                  <a:gd name="T15" fmla="*/ 108 h 125"/>
                  <a:gd name="T16" fmla="*/ 91 w 109"/>
                  <a:gd name="T17" fmla="*/ 91 h 125"/>
                  <a:gd name="T18" fmla="*/ 91 w 109"/>
                  <a:gd name="T19" fmla="*/ 117 h 125"/>
                  <a:gd name="T20" fmla="*/ 82 w 109"/>
                  <a:gd name="T21" fmla="*/ 108 h 125"/>
                  <a:gd name="T22" fmla="*/ 91 w 109"/>
                  <a:gd name="T23" fmla="*/ 99 h 125"/>
                  <a:gd name="T24" fmla="*/ 101 w 109"/>
                  <a:gd name="T25" fmla="*/ 108 h 125"/>
                  <a:gd name="T26" fmla="*/ 91 w 109"/>
                  <a:gd name="T27" fmla="*/ 1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5">
                    <a:moveTo>
                      <a:pt x="91" y="91"/>
                    </a:moveTo>
                    <a:cubicBezTo>
                      <a:pt x="88" y="91"/>
                      <a:pt x="86" y="91"/>
                      <a:pt x="84" y="92"/>
                    </a:cubicBezTo>
                    <a:cubicBezTo>
                      <a:pt x="6" y="0"/>
                      <a:pt x="6" y="0"/>
                      <a:pt x="6" y="0"/>
                    </a:cubicBezTo>
                    <a:cubicBezTo>
                      <a:pt x="4" y="2"/>
                      <a:pt x="2" y="4"/>
                      <a:pt x="0" y="6"/>
                    </a:cubicBezTo>
                    <a:cubicBezTo>
                      <a:pt x="77" y="98"/>
                      <a:pt x="77" y="98"/>
                      <a:pt x="77" y="98"/>
                    </a:cubicBezTo>
                    <a:cubicBezTo>
                      <a:pt x="75" y="100"/>
                      <a:pt x="74" y="104"/>
                      <a:pt x="74" y="108"/>
                    </a:cubicBezTo>
                    <a:cubicBezTo>
                      <a:pt x="74" y="118"/>
                      <a:pt x="82" y="125"/>
                      <a:pt x="91" y="125"/>
                    </a:cubicBezTo>
                    <a:cubicBezTo>
                      <a:pt x="101" y="125"/>
                      <a:pt x="109" y="118"/>
                      <a:pt x="109" y="108"/>
                    </a:cubicBezTo>
                    <a:cubicBezTo>
                      <a:pt x="109" y="98"/>
                      <a:pt x="101" y="91"/>
                      <a:pt x="91" y="91"/>
                    </a:cubicBezTo>
                    <a:close/>
                    <a:moveTo>
                      <a:pt x="91" y="117"/>
                    </a:moveTo>
                    <a:cubicBezTo>
                      <a:pt x="86" y="117"/>
                      <a:pt x="82" y="113"/>
                      <a:pt x="82" y="108"/>
                    </a:cubicBezTo>
                    <a:cubicBezTo>
                      <a:pt x="82" y="103"/>
                      <a:pt x="86" y="99"/>
                      <a:pt x="91" y="99"/>
                    </a:cubicBezTo>
                    <a:cubicBezTo>
                      <a:pt x="96" y="99"/>
                      <a:pt x="101" y="103"/>
                      <a:pt x="101" y="108"/>
                    </a:cubicBezTo>
                    <a:cubicBezTo>
                      <a:pt x="101" y="113"/>
                      <a:pt x="96" y="117"/>
                      <a:pt x="91" y="11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
              <p:cNvSpPr>
                <a:spLocks noEditPoints="1"/>
              </p:cNvSpPr>
              <p:nvPr/>
            </p:nvSpPr>
            <p:spPr bwMode="auto">
              <a:xfrm>
                <a:off x="3928864" y="5097182"/>
                <a:ext cx="123825" cy="138113"/>
              </a:xfrm>
              <a:custGeom>
                <a:avLst/>
                <a:gdLst>
                  <a:gd name="T0" fmla="*/ 82 w 82"/>
                  <a:gd name="T1" fmla="*/ 6 h 92"/>
                  <a:gd name="T2" fmla="*/ 76 w 82"/>
                  <a:gd name="T3" fmla="*/ 0 h 92"/>
                  <a:gd name="T4" fmla="*/ 24 w 82"/>
                  <a:gd name="T5" fmla="*/ 59 h 92"/>
                  <a:gd name="T6" fmla="*/ 17 w 82"/>
                  <a:gd name="T7" fmla="*/ 57 h 92"/>
                  <a:gd name="T8" fmla="*/ 0 w 82"/>
                  <a:gd name="T9" fmla="*/ 74 h 92"/>
                  <a:gd name="T10" fmla="*/ 17 w 82"/>
                  <a:gd name="T11" fmla="*/ 92 h 92"/>
                  <a:gd name="T12" fmla="*/ 34 w 82"/>
                  <a:gd name="T13" fmla="*/ 74 h 92"/>
                  <a:gd name="T14" fmla="*/ 31 w 82"/>
                  <a:gd name="T15" fmla="*/ 63 h 92"/>
                  <a:gd name="T16" fmla="*/ 82 w 82"/>
                  <a:gd name="T17" fmla="*/ 6 h 92"/>
                  <a:gd name="T18" fmla="*/ 17 w 82"/>
                  <a:gd name="T19" fmla="*/ 84 h 92"/>
                  <a:gd name="T20" fmla="*/ 8 w 82"/>
                  <a:gd name="T21" fmla="*/ 74 h 92"/>
                  <a:gd name="T22" fmla="*/ 17 w 82"/>
                  <a:gd name="T23" fmla="*/ 65 h 92"/>
                  <a:gd name="T24" fmla="*/ 26 w 82"/>
                  <a:gd name="T25" fmla="*/ 74 h 92"/>
                  <a:gd name="T26" fmla="*/ 17 w 82"/>
                  <a:gd name="T2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2">
                    <a:moveTo>
                      <a:pt x="82" y="6"/>
                    </a:moveTo>
                    <a:cubicBezTo>
                      <a:pt x="80" y="4"/>
                      <a:pt x="78" y="2"/>
                      <a:pt x="76" y="0"/>
                    </a:cubicBezTo>
                    <a:cubicBezTo>
                      <a:pt x="24" y="59"/>
                      <a:pt x="24" y="59"/>
                      <a:pt x="24" y="59"/>
                    </a:cubicBezTo>
                    <a:cubicBezTo>
                      <a:pt x="22" y="58"/>
                      <a:pt x="20" y="57"/>
                      <a:pt x="17" y="57"/>
                    </a:cubicBezTo>
                    <a:cubicBezTo>
                      <a:pt x="8" y="57"/>
                      <a:pt x="0" y="65"/>
                      <a:pt x="0" y="74"/>
                    </a:cubicBezTo>
                    <a:cubicBezTo>
                      <a:pt x="0" y="84"/>
                      <a:pt x="8" y="92"/>
                      <a:pt x="17" y="92"/>
                    </a:cubicBezTo>
                    <a:cubicBezTo>
                      <a:pt x="27" y="92"/>
                      <a:pt x="34" y="84"/>
                      <a:pt x="34" y="74"/>
                    </a:cubicBezTo>
                    <a:cubicBezTo>
                      <a:pt x="34" y="70"/>
                      <a:pt x="33" y="66"/>
                      <a:pt x="31" y="63"/>
                    </a:cubicBezTo>
                    <a:lnTo>
                      <a:pt x="82" y="6"/>
                    </a:lnTo>
                    <a:close/>
                    <a:moveTo>
                      <a:pt x="17" y="84"/>
                    </a:moveTo>
                    <a:cubicBezTo>
                      <a:pt x="12" y="84"/>
                      <a:pt x="8" y="79"/>
                      <a:pt x="8" y="74"/>
                    </a:cubicBezTo>
                    <a:cubicBezTo>
                      <a:pt x="8" y="69"/>
                      <a:pt x="12" y="65"/>
                      <a:pt x="17" y="65"/>
                    </a:cubicBezTo>
                    <a:cubicBezTo>
                      <a:pt x="22" y="65"/>
                      <a:pt x="26" y="69"/>
                      <a:pt x="26" y="74"/>
                    </a:cubicBezTo>
                    <a:cubicBezTo>
                      <a:pt x="26" y="79"/>
                      <a:pt x="22" y="84"/>
                      <a:pt x="17" y="8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5"/>
              <p:cNvSpPr>
                <a:spLocks noEditPoints="1"/>
              </p:cNvSpPr>
              <p:nvPr/>
            </p:nvSpPr>
            <p:spPr bwMode="auto">
              <a:xfrm>
                <a:off x="4330501" y="4993994"/>
                <a:ext cx="204788" cy="63500"/>
              </a:xfrm>
              <a:custGeom>
                <a:avLst/>
                <a:gdLst>
                  <a:gd name="T0" fmla="*/ 119 w 136"/>
                  <a:gd name="T1" fmla="*/ 7 h 42"/>
                  <a:gd name="T2" fmla="*/ 103 w 136"/>
                  <a:gd name="T3" fmla="*/ 17 h 42"/>
                  <a:gd name="T4" fmla="*/ 1 w 136"/>
                  <a:gd name="T5" fmla="*/ 0 h 42"/>
                  <a:gd name="T6" fmla="*/ 0 w 136"/>
                  <a:gd name="T7" fmla="*/ 8 h 42"/>
                  <a:gd name="T8" fmla="*/ 102 w 136"/>
                  <a:gd name="T9" fmla="*/ 25 h 42"/>
                  <a:gd name="T10" fmla="*/ 119 w 136"/>
                  <a:gd name="T11" fmla="*/ 42 h 42"/>
                  <a:gd name="T12" fmla="*/ 136 w 136"/>
                  <a:gd name="T13" fmla="*/ 24 h 42"/>
                  <a:gd name="T14" fmla="*/ 119 w 136"/>
                  <a:gd name="T15" fmla="*/ 7 h 42"/>
                  <a:gd name="T16" fmla="*/ 119 w 136"/>
                  <a:gd name="T17" fmla="*/ 34 h 42"/>
                  <a:gd name="T18" fmla="*/ 109 w 136"/>
                  <a:gd name="T19" fmla="*/ 24 h 42"/>
                  <a:gd name="T20" fmla="*/ 119 w 136"/>
                  <a:gd name="T21" fmla="*/ 15 h 42"/>
                  <a:gd name="T22" fmla="*/ 128 w 136"/>
                  <a:gd name="T23" fmla="*/ 24 h 42"/>
                  <a:gd name="T24" fmla="*/ 119 w 136"/>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42">
                    <a:moveTo>
                      <a:pt x="119" y="7"/>
                    </a:moveTo>
                    <a:cubicBezTo>
                      <a:pt x="112" y="7"/>
                      <a:pt x="106" y="11"/>
                      <a:pt x="103" y="17"/>
                    </a:cubicBezTo>
                    <a:cubicBezTo>
                      <a:pt x="1" y="0"/>
                      <a:pt x="1" y="0"/>
                      <a:pt x="1" y="0"/>
                    </a:cubicBezTo>
                    <a:cubicBezTo>
                      <a:pt x="1" y="3"/>
                      <a:pt x="0" y="6"/>
                      <a:pt x="0" y="8"/>
                    </a:cubicBezTo>
                    <a:cubicBezTo>
                      <a:pt x="102" y="25"/>
                      <a:pt x="102" y="25"/>
                      <a:pt x="102" y="25"/>
                    </a:cubicBezTo>
                    <a:cubicBezTo>
                      <a:pt x="102" y="34"/>
                      <a:pt x="109" y="42"/>
                      <a:pt x="119" y="42"/>
                    </a:cubicBezTo>
                    <a:cubicBezTo>
                      <a:pt x="128" y="42"/>
                      <a:pt x="136" y="34"/>
                      <a:pt x="136" y="24"/>
                    </a:cubicBezTo>
                    <a:cubicBezTo>
                      <a:pt x="136" y="15"/>
                      <a:pt x="128" y="7"/>
                      <a:pt x="119" y="7"/>
                    </a:cubicBezTo>
                    <a:close/>
                    <a:moveTo>
                      <a:pt x="119" y="34"/>
                    </a:moveTo>
                    <a:cubicBezTo>
                      <a:pt x="114" y="34"/>
                      <a:pt x="109" y="29"/>
                      <a:pt x="109" y="24"/>
                    </a:cubicBezTo>
                    <a:cubicBezTo>
                      <a:pt x="109" y="19"/>
                      <a:pt x="114" y="15"/>
                      <a:pt x="119" y="15"/>
                    </a:cubicBezTo>
                    <a:cubicBezTo>
                      <a:pt x="124" y="15"/>
                      <a:pt x="128" y="19"/>
                      <a:pt x="128" y="24"/>
                    </a:cubicBezTo>
                    <a:cubicBezTo>
                      <a:pt x="128" y="29"/>
                      <a:pt x="124" y="34"/>
                      <a:pt x="119" y="3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6"/>
              <p:cNvSpPr>
                <a:spLocks noEditPoints="1"/>
              </p:cNvSpPr>
              <p:nvPr/>
            </p:nvSpPr>
            <p:spPr bwMode="auto">
              <a:xfrm>
                <a:off x="4289226" y="4698719"/>
                <a:ext cx="185738" cy="168275"/>
              </a:xfrm>
              <a:custGeom>
                <a:avLst/>
                <a:gdLst>
                  <a:gd name="T0" fmla="*/ 0 w 124"/>
                  <a:gd name="T1" fmla="*/ 105 h 112"/>
                  <a:gd name="T2" fmla="*/ 5 w 124"/>
                  <a:gd name="T3" fmla="*/ 112 h 112"/>
                  <a:gd name="T4" fmla="*/ 98 w 124"/>
                  <a:gd name="T5" fmla="*/ 32 h 112"/>
                  <a:gd name="T6" fmla="*/ 107 w 124"/>
                  <a:gd name="T7" fmla="*/ 35 h 112"/>
                  <a:gd name="T8" fmla="*/ 124 w 124"/>
                  <a:gd name="T9" fmla="*/ 18 h 112"/>
                  <a:gd name="T10" fmla="*/ 107 w 124"/>
                  <a:gd name="T11" fmla="*/ 0 h 112"/>
                  <a:gd name="T12" fmla="*/ 90 w 124"/>
                  <a:gd name="T13" fmla="*/ 18 h 112"/>
                  <a:gd name="T14" fmla="*/ 92 w 124"/>
                  <a:gd name="T15" fmla="*/ 27 h 112"/>
                  <a:gd name="T16" fmla="*/ 0 w 124"/>
                  <a:gd name="T17" fmla="*/ 105 h 112"/>
                  <a:gd name="T18" fmla="*/ 107 w 124"/>
                  <a:gd name="T19" fmla="*/ 8 h 112"/>
                  <a:gd name="T20" fmla="*/ 116 w 124"/>
                  <a:gd name="T21" fmla="*/ 18 h 112"/>
                  <a:gd name="T22" fmla="*/ 107 w 124"/>
                  <a:gd name="T23" fmla="*/ 27 h 112"/>
                  <a:gd name="T24" fmla="*/ 98 w 124"/>
                  <a:gd name="T25" fmla="*/ 18 h 112"/>
                  <a:gd name="T26" fmla="*/ 107 w 124"/>
                  <a:gd name="T27"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12">
                    <a:moveTo>
                      <a:pt x="0" y="105"/>
                    </a:moveTo>
                    <a:cubicBezTo>
                      <a:pt x="2" y="107"/>
                      <a:pt x="3" y="109"/>
                      <a:pt x="5" y="112"/>
                    </a:cubicBezTo>
                    <a:cubicBezTo>
                      <a:pt x="98" y="32"/>
                      <a:pt x="98" y="32"/>
                      <a:pt x="98" y="32"/>
                    </a:cubicBezTo>
                    <a:cubicBezTo>
                      <a:pt x="101" y="34"/>
                      <a:pt x="104" y="35"/>
                      <a:pt x="107" y="35"/>
                    </a:cubicBezTo>
                    <a:cubicBezTo>
                      <a:pt x="117" y="35"/>
                      <a:pt x="124" y="27"/>
                      <a:pt x="124" y="18"/>
                    </a:cubicBezTo>
                    <a:cubicBezTo>
                      <a:pt x="124" y="8"/>
                      <a:pt x="117" y="0"/>
                      <a:pt x="107" y="0"/>
                    </a:cubicBezTo>
                    <a:cubicBezTo>
                      <a:pt x="97" y="0"/>
                      <a:pt x="90" y="8"/>
                      <a:pt x="90" y="18"/>
                    </a:cubicBezTo>
                    <a:cubicBezTo>
                      <a:pt x="90" y="21"/>
                      <a:pt x="91" y="24"/>
                      <a:pt x="92" y="27"/>
                    </a:cubicBezTo>
                    <a:lnTo>
                      <a:pt x="0" y="105"/>
                    </a:lnTo>
                    <a:close/>
                    <a:moveTo>
                      <a:pt x="107" y="8"/>
                    </a:moveTo>
                    <a:cubicBezTo>
                      <a:pt x="112" y="8"/>
                      <a:pt x="116" y="12"/>
                      <a:pt x="116" y="18"/>
                    </a:cubicBezTo>
                    <a:cubicBezTo>
                      <a:pt x="116" y="23"/>
                      <a:pt x="112" y="27"/>
                      <a:pt x="107" y="27"/>
                    </a:cubicBezTo>
                    <a:cubicBezTo>
                      <a:pt x="102" y="27"/>
                      <a:pt x="98" y="23"/>
                      <a:pt x="98" y="18"/>
                    </a:cubicBezTo>
                    <a:cubicBezTo>
                      <a:pt x="98" y="12"/>
                      <a:pt x="102" y="8"/>
                      <a:pt x="107"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
              <p:cNvSpPr>
                <a:spLocks noEditPoints="1"/>
              </p:cNvSpPr>
              <p:nvPr/>
            </p:nvSpPr>
            <p:spPr bwMode="auto">
              <a:xfrm>
                <a:off x="3898701" y="4805082"/>
                <a:ext cx="117475" cy="85725"/>
              </a:xfrm>
              <a:custGeom>
                <a:avLst/>
                <a:gdLst>
                  <a:gd name="T0" fmla="*/ 18 w 78"/>
                  <a:gd name="T1" fmla="*/ 35 h 57"/>
                  <a:gd name="T2" fmla="*/ 30 w 78"/>
                  <a:gd name="T3" fmla="*/ 30 h 57"/>
                  <a:gd name="T4" fmla="*/ 74 w 78"/>
                  <a:gd name="T5" fmla="*/ 57 h 57"/>
                  <a:gd name="T6" fmla="*/ 78 w 78"/>
                  <a:gd name="T7" fmla="*/ 50 h 57"/>
                  <a:gd name="T8" fmla="*/ 34 w 78"/>
                  <a:gd name="T9" fmla="*/ 23 h 57"/>
                  <a:gd name="T10" fmla="*/ 35 w 78"/>
                  <a:gd name="T11" fmla="*/ 17 h 57"/>
                  <a:gd name="T12" fmla="*/ 18 w 78"/>
                  <a:gd name="T13" fmla="*/ 0 h 57"/>
                  <a:gd name="T14" fmla="*/ 0 w 78"/>
                  <a:gd name="T15" fmla="*/ 17 h 57"/>
                  <a:gd name="T16" fmla="*/ 18 w 78"/>
                  <a:gd name="T17" fmla="*/ 35 h 57"/>
                  <a:gd name="T18" fmla="*/ 18 w 78"/>
                  <a:gd name="T19" fmla="*/ 8 h 57"/>
                  <a:gd name="T20" fmla="*/ 27 w 78"/>
                  <a:gd name="T21" fmla="*/ 17 h 57"/>
                  <a:gd name="T22" fmla="*/ 18 w 78"/>
                  <a:gd name="T23" fmla="*/ 27 h 57"/>
                  <a:gd name="T24" fmla="*/ 8 w 78"/>
                  <a:gd name="T25" fmla="*/ 17 h 57"/>
                  <a:gd name="T26" fmla="*/ 18 w 78"/>
                  <a:gd name="T27"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7">
                    <a:moveTo>
                      <a:pt x="18" y="35"/>
                    </a:moveTo>
                    <a:cubicBezTo>
                      <a:pt x="22" y="35"/>
                      <a:pt x="26" y="33"/>
                      <a:pt x="30" y="30"/>
                    </a:cubicBezTo>
                    <a:cubicBezTo>
                      <a:pt x="74" y="57"/>
                      <a:pt x="74" y="57"/>
                      <a:pt x="74" y="57"/>
                    </a:cubicBezTo>
                    <a:cubicBezTo>
                      <a:pt x="75" y="54"/>
                      <a:pt x="77" y="52"/>
                      <a:pt x="78" y="50"/>
                    </a:cubicBezTo>
                    <a:cubicBezTo>
                      <a:pt x="34" y="23"/>
                      <a:pt x="34" y="23"/>
                      <a:pt x="34" y="23"/>
                    </a:cubicBezTo>
                    <a:cubicBezTo>
                      <a:pt x="35" y="21"/>
                      <a:pt x="35" y="19"/>
                      <a:pt x="35" y="17"/>
                    </a:cubicBezTo>
                    <a:cubicBezTo>
                      <a:pt x="35" y="8"/>
                      <a:pt x="27" y="0"/>
                      <a:pt x="18" y="0"/>
                    </a:cubicBezTo>
                    <a:cubicBezTo>
                      <a:pt x="8" y="0"/>
                      <a:pt x="0" y="8"/>
                      <a:pt x="0" y="17"/>
                    </a:cubicBezTo>
                    <a:cubicBezTo>
                      <a:pt x="0" y="27"/>
                      <a:pt x="8" y="35"/>
                      <a:pt x="18" y="35"/>
                    </a:cubicBezTo>
                    <a:close/>
                    <a:moveTo>
                      <a:pt x="18" y="8"/>
                    </a:moveTo>
                    <a:cubicBezTo>
                      <a:pt x="23" y="8"/>
                      <a:pt x="27" y="12"/>
                      <a:pt x="27" y="17"/>
                    </a:cubicBezTo>
                    <a:cubicBezTo>
                      <a:pt x="27" y="23"/>
                      <a:pt x="23" y="27"/>
                      <a:pt x="18" y="27"/>
                    </a:cubicBezTo>
                    <a:cubicBezTo>
                      <a:pt x="13" y="27"/>
                      <a:pt x="8" y="23"/>
                      <a:pt x="8" y="17"/>
                    </a:cubicBezTo>
                    <a:cubicBezTo>
                      <a:pt x="8" y="12"/>
                      <a:pt x="13" y="8"/>
                      <a:pt x="18"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8"/>
              <p:cNvSpPr>
                <a:spLocks noEditPoints="1"/>
              </p:cNvSpPr>
              <p:nvPr/>
            </p:nvSpPr>
            <p:spPr bwMode="auto">
              <a:xfrm>
                <a:off x="4240014" y="4709832"/>
                <a:ext cx="77788" cy="114300"/>
              </a:xfrm>
              <a:custGeom>
                <a:avLst/>
                <a:gdLst>
                  <a:gd name="T0" fmla="*/ 0 w 52"/>
                  <a:gd name="T1" fmla="*/ 72 h 76"/>
                  <a:gd name="T2" fmla="*/ 7 w 52"/>
                  <a:gd name="T3" fmla="*/ 76 h 76"/>
                  <a:gd name="T4" fmla="*/ 30 w 52"/>
                  <a:gd name="T5" fmla="*/ 34 h 76"/>
                  <a:gd name="T6" fmla="*/ 34 w 52"/>
                  <a:gd name="T7" fmla="*/ 35 h 76"/>
                  <a:gd name="T8" fmla="*/ 52 w 52"/>
                  <a:gd name="T9" fmla="*/ 18 h 76"/>
                  <a:gd name="T10" fmla="*/ 34 w 52"/>
                  <a:gd name="T11" fmla="*/ 0 h 76"/>
                  <a:gd name="T12" fmla="*/ 17 w 52"/>
                  <a:gd name="T13" fmla="*/ 18 h 76"/>
                  <a:gd name="T14" fmla="*/ 23 w 52"/>
                  <a:gd name="T15" fmla="*/ 31 h 76"/>
                  <a:gd name="T16" fmla="*/ 0 w 52"/>
                  <a:gd name="T17" fmla="*/ 72 h 76"/>
                  <a:gd name="T18" fmla="*/ 34 w 52"/>
                  <a:gd name="T19" fmla="*/ 8 h 76"/>
                  <a:gd name="T20" fmla="*/ 44 w 52"/>
                  <a:gd name="T21" fmla="*/ 18 h 76"/>
                  <a:gd name="T22" fmla="*/ 34 w 52"/>
                  <a:gd name="T23" fmla="*/ 27 h 76"/>
                  <a:gd name="T24" fmla="*/ 25 w 52"/>
                  <a:gd name="T25" fmla="*/ 18 h 76"/>
                  <a:gd name="T26" fmla="*/ 34 w 52"/>
                  <a:gd name="T2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76">
                    <a:moveTo>
                      <a:pt x="0" y="72"/>
                    </a:moveTo>
                    <a:cubicBezTo>
                      <a:pt x="2" y="74"/>
                      <a:pt x="5" y="75"/>
                      <a:pt x="7" y="76"/>
                    </a:cubicBezTo>
                    <a:cubicBezTo>
                      <a:pt x="30" y="34"/>
                      <a:pt x="30" y="34"/>
                      <a:pt x="30" y="34"/>
                    </a:cubicBezTo>
                    <a:cubicBezTo>
                      <a:pt x="31" y="35"/>
                      <a:pt x="33" y="35"/>
                      <a:pt x="34" y="35"/>
                    </a:cubicBezTo>
                    <a:cubicBezTo>
                      <a:pt x="44" y="35"/>
                      <a:pt x="52" y="27"/>
                      <a:pt x="52" y="18"/>
                    </a:cubicBezTo>
                    <a:cubicBezTo>
                      <a:pt x="52" y="8"/>
                      <a:pt x="44" y="0"/>
                      <a:pt x="34" y="0"/>
                    </a:cubicBezTo>
                    <a:cubicBezTo>
                      <a:pt x="25" y="0"/>
                      <a:pt x="17" y="8"/>
                      <a:pt x="17" y="18"/>
                    </a:cubicBezTo>
                    <a:cubicBezTo>
                      <a:pt x="17" y="23"/>
                      <a:pt x="19" y="27"/>
                      <a:pt x="23" y="31"/>
                    </a:cubicBezTo>
                    <a:lnTo>
                      <a:pt x="0" y="72"/>
                    </a:lnTo>
                    <a:close/>
                    <a:moveTo>
                      <a:pt x="34" y="8"/>
                    </a:moveTo>
                    <a:cubicBezTo>
                      <a:pt x="39" y="8"/>
                      <a:pt x="44" y="13"/>
                      <a:pt x="44" y="18"/>
                    </a:cubicBezTo>
                    <a:cubicBezTo>
                      <a:pt x="44" y="23"/>
                      <a:pt x="39" y="27"/>
                      <a:pt x="34" y="27"/>
                    </a:cubicBezTo>
                    <a:cubicBezTo>
                      <a:pt x="29" y="27"/>
                      <a:pt x="25" y="23"/>
                      <a:pt x="25" y="18"/>
                    </a:cubicBezTo>
                    <a:cubicBezTo>
                      <a:pt x="25" y="13"/>
                      <a:pt x="29" y="8"/>
                      <a:pt x="34"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noEditPoints="1"/>
              </p:cNvSpPr>
              <p:nvPr/>
            </p:nvSpPr>
            <p:spPr bwMode="auto">
              <a:xfrm>
                <a:off x="4073326" y="5140044"/>
                <a:ext cx="63500" cy="203200"/>
              </a:xfrm>
              <a:custGeom>
                <a:avLst/>
                <a:gdLst>
                  <a:gd name="T0" fmla="*/ 25 w 43"/>
                  <a:gd name="T1" fmla="*/ 102 h 135"/>
                  <a:gd name="T2" fmla="*/ 43 w 43"/>
                  <a:gd name="T3" fmla="*/ 2 h 135"/>
                  <a:gd name="T4" fmla="*/ 35 w 43"/>
                  <a:gd name="T5" fmla="*/ 0 h 135"/>
                  <a:gd name="T6" fmla="*/ 17 w 43"/>
                  <a:gd name="T7" fmla="*/ 100 h 135"/>
                  <a:gd name="T8" fmla="*/ 17 w 43"/>
                  <a:gd name="T9" fmla="*/ 100 h 135"/>
                  <a:gd name="T10" fmla="*/ 0 w 43"/>
                  <a:gd name="T11" fmla="*/ 117 h 135"/>
                  <a:gd name="T12" fmla="*/ 17 w 43"/>
                  <a:gd name="T13" fmla="*/ 135 h 135"/>
                  <a:gd name="T14" fmla="*/ 34 w 43"/>
                  <a:gd name="T15" fmla="*/ 117 h 135"/>
                  <a:gd name="T16" fmla="*/ 25 w 43"/>
                  <a:gd name="T17" fmla="*/ 102 h 135"/>
                  <a:gd name="T18" fmla="*/ 17 w 43"/>
                  <a:gd name="T19" fmla="*/ 127 h 135"/>
                  <a:gd name="T20" fmla="*/ 8 w 43"/>
                  <a:gd name="T21" fmla="*/ 117 h 135"/>
                  <a:gd name="T22" fmla="*/ 17 w 43"/>
                  <a:gd name="T23" fmla="*/ 108 h 135"/>
                  <a:gd name="T24" fmla="*/ 26 w 43"/>
                  <a:gd name="T25" fmla="*/ 117 h 135"/>
                  <a:gd name="T26" fmla="*/ 17 w 43"/>
                  <a:gd name="T2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35">
                    <a:moveTo>
                      <a:pt x="25" y="102"/>
                    </a:moveTo>
                    <a:cubicBezTo>
                      <a:pt x="43" y="2"/>
                      <a:pt x="43" y="2"/>
                      <a:pt x="43" y="2"/>
                    </a:cubicBezTo>
                    <a:cubicBezTo>
                      <a:pt x="40" y="1"/>
                      <a:pt x="37" y="1"/>
                      <a:pt x="35" y="0"/>
                    </a:cubicBezTo>
                    <a:cubicBezTo>
                      <a:pt x="17" y="100"/>
                      <a:pt x="17" y="100"/>
                      <a:pt x="17" y="100"/>
                    </a:cubicBezTo>
                    <a:cubicBezTo>
                      <a:pt x="17" y="100"/>
                      <a:pt x="17" y="100"/>
                      <a:pt x="17" y="100"/>
                    </a:cubicBezTo>
                    <a:cubicBezTo>
                      <a:pt x="7" y="100"/>
                      <a:pt x="0" y="108"/>
                      <a:pt x="0" y="117"/>
                    </a:cubicBezTo>
                    <a:cubicBezTo>
                      <a:pt x="0" y="127"/>
                      <a:pt x="7" y="135"/>
                      <a:pt x="17" y="135"/>
                    </a:cubicBezTo>
                    <a:cubicBezTo>
                      <a:pt x="27" y="135"/>
                      <a:pt x="34" y="127"/>
                      <a:pt x="34" y="117"/>
                    </a:cubicBezTo>
                    <a:cubicBezTo>
                      <a:pt x="34" y="111"/>
                      <a:pt x="30" y="105"/>
                      <a:pt x="25" y="102"/>
                    </a:cubicBezTo>
                    <a:close/>
                    <a:moveTo>
                      <a:pt x="17" y="127"/>
                    </a:moveTo>
                    <a:cubicBezTo>
                      <a:pt x="12" y="127"/>
                      <a:pt x="8" y="122"/>
                      <a:pt x="8" y="117"/>
                    </a:cubicBezTo>
                    <a:cubicBezTo>
                      <a:pt x="8" y="112"/>
                      <a:pt x="12" y="108"/>
                      <a:pt x="17" y="108"/>
                    </a:cubicBezTo>
                    <a:cubicBezTo>
                      <a:pt x="22" y="108"/>
                      <a:pt x="26" y="112"/>
                      <a:pt x="26" y="117"/>
                    </a:cubicBezTo>
                    <a:cubicBezTo>
                      <a:pt x="26" y="122"/>
                      <a:pt x="22" y="127"/>
                      <a:pt x="17" y="1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21"/>
              <p:cNvSpPr>
                <a:spLocks noEditPoints="1"/>
              </p:cNvSpPr>
              <p:nvPr/>
            </p:nvSpPr>
            <p:spPr bwMode="auto">
              <a:xfrm>
                <a:off x="3941564" y="4614582"/>
                <a:ext cx="138113" cy="212725"/>
              </a:xfrm>
              <a:custGeom>
                <a:avLst/>
                <a:gdLst>
                  <a:gd name="T0" fmla="*/ 17 w 92"/>
                  <a:gd name="T1" fmla="*/ 35 h 142"/>
                  <a:gd name="T2" fmla="*/ 21 w 92"/>
                  <a:gd name="T3" fmla="*/ 34 h 142"/>
                  <a:gd name="T4" fmla="*/ 85 w 92"/>
                  <a:gd name="T5" fmla="*/ 142 h 142"/>
                  <a:gd name="T6" fmla="*/ 92 w 92"/>
                  <a:gd name="T7" fmla="*/ 138 h 142"/>
                  <a:gd name="T8" fmla="*/ 28 w 92"/>
                  <a:gd name="T9" fmla="*/ 31 h 142"/>
                  <a:gd name="T10" fmla="*/ 34 w 92"/>
                  <a:gd name="T11" fmla="*/ 17 h 142"/>
                  <a:gd name="T12" fmla="*/ 17 w 92"/>
                  <a:gd name="T13" fmla="*/ 0 h 142"/>
                  <a:gd name="T14" fmla="*/ 0 w 92"/>
                  <a:gd name="T15" fmla="*/ 17 h 142"/>
                  <a:gd name="T16" fmla="*/ 17 w 92"/>
                  <a:gd name="T17" fmla="*/ 35 h 142"/>
                  <a:gd name="T18" fmla="*/ 17 w 92"/>
                  <a:gd name="T19" fmla="*/ 8 h 142"/>
                  <a:gd name="T20" fmla="*/ 26 w 92"/>
                  <a:gd name="T21" fmla="*/ 17 h 142"/>
                  <a:gd name="T22" fmla="*/ 17 w 92"/>
                  <a:gd name="T23" fmla="*/ 27 h 142"/>
                  <a:gd name="T24" fmla="*/ 8 w 92"/>
                  <a:gd name="T25" fmla="*/ 17 h 142"/>
                  <a:gd name="T26" fmla="*/ 17 w 92"/>
                  <a:gd name="T27"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2">
                    <a:moveTo>
                      <a:pt x="17" y="35"/>
                    </a:moveTo>
                    <a:cubicBezTo>
                      <a:pt x="18" y="35"/>
                      <a:pt x="19" y="34"/>
                      <a:pt x="21" y="34"/>
                    </a:cubicBezTo>
                    <a:cubicBezTo>
                      <a:pt x="85" y="142"/>
                      <a:pt x="85" y="142"/>
                      <a:pt x="85" y="142"/>
                    </a:cubicBezTo>
                    <a:cubicBezTo>
                      <a:pt x="87" y="141"/>
                      <a:pt x="89" y="139"/>
                      <a:pt x="92" y="138"/>
                    </a:cubicBezTo>
                    <a:cubicBezTo>
                      <a:pt x="28" y="31"/>
                      <a:pt x="28" y="31"/>
                      <a:pt x="28" y="31"/>
                    </a:cubicBezTo>
                    <a:cubicBezTo>
                      <a:pt x="32" y="27"/>
                      <a:pt x="34" y="23"/>
                      <a:pt x="34" y="17"/>
                    </a:cubicBezTo>
                    <a:cubicBezTo>
                      <a:pt x="34" y="8"/>
                      <a:pt x="27" y="0"/>
                      <a:pt x="17" y="0"/>
                    </a:cubicBezTo>
                    <a:cubicBezTo>
                      <a:pt x="7" y="0"/>
                      <a:pt x="0" y="8"/>
                      <a:pt x="0" y="17"/>
                    </a:cubicBezTo>
                    <a:cubicBezTo>
                      <a:pt x="0" y="27"/>
                      <a:pt x="7" y="35"/>
                      <a:pt x="17" y="35"/>
                    </a:cubicBezTo>
                    <a:close/>
                    <a:moveTo>
                      <a:pt x="17" y="8"/>
                    </a:moveTo>
                    <a:cubicBezTo>
                      <a:pt x="22" y="8"/>
                      <a:pt x="26" y="12"/>
                      <a:pt x="26" y="17"/>
                    </a:cubicBezTo>
                    <a:cubicBezTo>
                      <a:pt x="26" y="22"/>
                      <a:pt x="22" y="27"/>
                      <a:pt x="17" y="27"/>
                    </a:cubicBezTo>
                    <a:cubicBezTo>
                      <a:pt x="12" y="27"/>
                      <a:pt x="8" y="22"/>
                      <a:pt x="8" y="17"/>
                    </a:cubicBezTo>
                    <a:cubicBezTo>
                      <a:pt x="8" y="12"/>
                      <a:pt x="12" y="8"/>
                      <a:pt x="17"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2"/>
              <p:cNvSpPr>
                <a:spLocks noEditPoints="1"/>
              </p:cNvSpPr>
              <p:nvPr/>
            </p:nvSpPr>
            <p:spPr bwMode="auto">
              <a:xfrm>
                <a:off x="3765351" y="4947957"/>
                <a:ext cx="223838" cy="50800"/>
              </a:xfrm>
              <a:custGeom>
                <a:avLst/>
                <a:gdLst>
                  <a:gd name="T0" fmla="*/ 149 w 149"/>
                  <a:gd name="T1" fmla="*/ 17 h 34"/>
                  <a:gd name="T2" fmla="*/ 149 w 149"/>
                  <a:gd name="T3" fmla="*/ 13 h 34"/>
                  <a:gd name="T4" fmla="*/ 35 w 149"/>
                  <a:gd name="T5" fmla="*/ 13 h 34"/>
                  <a:gd name="T6" fmla="*/ 18 w 149"/>
                  <a:gd name="T7" fmla="*/ 0 h 34"/>
                  <a:gd name="T8" fmla="*/ 0 w 149"/>
                  <a:gd name="T9" fmla="*/ 17 h 34"/>
                  <a:gd name="T10" fmla="*/ 18 w 149"/>
                  <a:gd name="T11" fmla="*/ 34 h 34"/>
                  <a:gd name="T12" fmla="*/ 35 w 149"/>
                  <a:gd name="T13" fmla="*/ 21 h 34"/>
                  <a:gd name="T14" fmla="*/ 149 w 149"/>
                  <a:gd name="T15" fmla="*/ 21 h 34"/>
                  <a:gd name="T16" fmla="*/ 149 w 149"/>
                  <a:gd name="T17" fmla="*/ 17 h 34"/>
                  <a:gd name="T18" fmla="*/ 18 w 149"/>
                  <a:gd name="T19" fmla="*/ 26 h 34"/>
                  <a:gd name="T20" fmla="*/ 8 w 149"/>
                  <a:gd name="T21" fmla="*/ 17 h 34"/>
                  <a:gd name="T22" fmla="*/ 18 w 149"/>
                  <a:gd name="T23" fmla="*/ 8 h 34"/>
                  <a:gd name="T24" fmla="*/ 27 w 149"/>
                  <a:gd name="T25" fmla="*/ 17 h 34"/>
                  <a:gd name="T26" fmla="*/ 18 w 149"/>
                  <a:gd name="T27"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34">
                    <a:moveTo>
                      <a:pt x="149" y="17"/>
                    </a:moveTo>
                    <a:cubicBezTo>
                      <a:pt x="149" y="16"/>
                      <a:pt x="149" y="14"/>
                      <a:pt x="149" y="13"/>
                    </a:cubicBezTo>
                    <a:cubicBezTo>
                      <a:pt x="35" y="13"/>
                      <a:pt x="35" y="13"/>
                      <a:pt x="35" y="13"/>
                    </a:cubicBezTo>
                    <a:cubicBezTo>
                      <a:pt x="33" y="5"/>
                      <a:pt x="26" y="0"/>
                      <a:pt x="18" y="0"/>
                    </a:cubicBezTo>
                    <a:cubicBezTo>
                      <a:pt x="8" y="0"/>
                      <a:pt x="0" y="7"/>
                      <a:pt x="0" y="17"/>
                    </a:cubicBezTo>
                    <a:cubicBezTo>
                      <a:pt x="0" y="27"/>
                      <a:pt x="8" y="34"/>
                      <a:pt x="18" y="34"/>
                    </a:cubicBezTo>
                    <a:cubicBezTo>
                      <a:pt x="26" y="34"/>
                      <a:pt x="33" y="29"/>
                      <a:pt x="35" y="21"/>
                    </a:cubicBezTo>
                    <a:cubicBezTo>
                      <a:pt x="149" y="21"/>
                      <a:pt x="149" y="21"/>
                      <a:pt x="149" y="21"/>
                    </a:cubicBezTo>
                    <a:cubicBezTo>
                      <a:pt x="149" y="20"/>
                      <a:pt x="149" y="18"/>
                      <a:pt x="149" y="17"/>
                    </a:cubicBezTo>
                    <a:close/>
                    <a:moveTo>
                      <a:pt x="18" y="26"/>
                    </a:moveTo>
                    <a:cubicBezTo>
                      <a:pt x="13" y="26"/>
                      <a:pt x="8" y="22"/>
                      <a:pt x="8" y="17"/>
                    </a:cubicBezTo>
                    <a:cubicBezTo>
                      <a:pt x="8" y="12"/>
                      <a:pt x="13" y="8"/>
                      <a:pt x="18" y="8"/>
                    </a:cubicBezTo>
                    <a:cubicBezTo>
                      <a:pt x="23" y="8"/>
                      <a:pt x="27" y="12"/>
                      <a:pt x="27" y="17"/>
                    </a:cubicBezTo>
                    <a:cubicBezTo>
                      <a:pt x="27" y="22"/>
                      <a:pt x="23" y="26"/>
                      <a:pt x="18" y="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23"/>
              <p:cNvSpPr>
                <a:spLocks noEditPoints="1"/>
              </p:cNvSpPr>
              <p:nvPr/>
            </p:nvSpPr>
            <p:spPr bwMode="auto">
              <a:xfrm>
                <a:off x="4187626" y="5140044"/>
                <a:ext cx="57150" cy="157163"/>
              </a:xfrm>
              <a:custGeom>
                <a:avLst/>
                <a:gdLst>
                  <a:gd name="T0" fmla="*/ 21 w 38"/>
                  <a:gd name="T1" fmla="*/ 69 h 104"/>
                  <a:gd name="T2" fmla="*/ 8 w 38"/>
                  <a:gd name="T3" fmla="*/ 0 h 104"/>
                  <a:gd name="T4" fmla="*/ 0 w 38"/>
                  <a:gd name="T5" fmla="*/ 2 h 104"/>
                  <a:gd name="T6" fmla="*/ 13 w 38"/>
                  <a:gd name="T7" fmla="*/ 71 h 104"/>
                  <a:gd name="T8" fmla="*/ 3 w 38"/>
                  <a:gd name="T9" fmla="*/ 86 h 104"/>
                  <a:gd name="T10" fmla="*/ 20 w 38"/>
                  <a:gd name="T11" fmla="*/ 104 h 104"/>
                  <a:gd name="T12" fmla="*/ 38 w 38"/>
                  <a:gd name="T13" fmla="*/ 86 h 104"/>
                  <a:gd name="T14" fmla="*/ 21 w 38"/>
                  <a:gd name="T15" fmla="*/ 69 h 104"/>
                  <a:gd name="T16" fmla="*/ 20 w 38"/>
                  <a:gd name="T17" fmla="*/ 96 h 104"/>
                  <a:gd name="T18" fmla="*/ 11 w 38"/>
                  <a:gd name="T19" fmla="*/ 86 h 104"/>
                  <a:gd name="T20" fmla="*/ 20 w 38"/>
                  <a:gd name="T21" fmla="*/ 77 h 104"/>
                  <a:gd name="T22" fmla="*/ 30 w 38"/>
                  <a:gd name="T23" fmla="*/ 86 h 104"/>
                  <a:gd name="T24" fmla="*/ 20 w 38"/>
                  <a:gd name="T25"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04">
                    <a:moveTo>
                      <a:pt x="21" y="69"/>
                    </a:moveTo>
                    <a:cubicBezTo>
                      <a:pt x="8" y="0"/>
                      <a:pt x="8" y="0"/>
                      <a:pt x="8" y="0"/>
                    </a:cubicBezTo>
                    <a:cubicBezTo>
                      <a:pt x="5" y="1"/>
                      <a:pt x="3" y="1"/>
                      <a:pt x="0" y="2"/>
                    </a:cubicBezTo>
                    <a:cubicBezTo>
                      <a:pt x="13" y="71"/>
                      <a:pt x="13" y="71"/>
                      <a:pt x="13" y="71"/>
                    </a:cubicBezTo>
                    <a:cubicBezTo>
                      <a:pt x="7" y="73"/>
                      <a:pt x="3" y="79"/>
                      <a:pt x="3" y="86"/>
                    </a:cubicBezTo>
                    <a:cubicBezTo>
                      <a:pt x="3" y="96"/>
                      <a:pt x="11" y="104"/>
                      <a:pt x="20" y="104"/>
                    </a:cubicBezTo>
                    <a:cubicBezTo>
                      <a:pt x="30" y="104"/>
                      <a:pt x="38" y="96"/>
                      <a:pt x="38" y="86"/>
                    </a:cubicBezTo>
                    <a:cubicBezTo>
                      <a:pt x="38" y="77"/>
                      <a:pt x="30" y="69"/>
                      <a:pt x="21" y="69"/>
                    </a:cubicBezTo>
                    <a:close/>
                    <a:moveTo>
                      <a:pt x="20" y="96"/>
                    </a:moveTo>
                    <a:cubicBezTo>
                      <a:pt x="15" y="96"/>
                      <a:pt x="11" y="91"/>
                      <a:pt x="11" y="86"/>
                    </a:cubicBezTo>
                    <a:cubicBezTo>
                      <a:pt x="11" y="81"/>
                      <a:pt x="15" y="77"/>
                      <a:pt x="20" y="77"/>
                    </a:cubicBezTo>
                    <a:cubicBezTo>
                      <a:pt x="25" y="77"/>
                      <a:pt x="30" y="81"/>
                      <a:pt x="30" y="86"/>
                    </a:cubicBezTo>
                    <a:cubicBezTo>
                      <a:pt x="30" y="91"/>
                      <a:pt x="25" y="96"/>
                      <a:pt x="20" y="9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24"/>
              <p:cNvSpPr>
                <a:spLocks noEditPoints="1"/>
              </p:cNvSpPr>
              <p:nvPr/>
            </p:nvSpPr>
            <p:spPr bwMode="auto">
              <a:xfrm>
                <a:off x="4184451" y="4587594"/>
                <a:ext cx="60325" cy="215900"/>
              </a:xfrm>
              <a:custGeom>
                <a:avLst/>
                <a:gdLst>
                  <a:gd name="T0" fmla="*/ 18 w 40"/>
                  <a:gd name="T1" fmla="*/ 34 h 144"/>
                  <a:gd name="T2" fmla="*/ 0 w 40"/>
                  <a:gd name="T3" fmla="*/ 143 h 144"/>
                  <a:gd name="T4" fmla="*/ 8 w 40"/>
                  <a:gd name="T5" fmla="*/ 144 h 144"/>
                  <a:gd name="T6" fmla="*/ 26 w 40"/>
                  <a:gd name="T7" fmla="*/ 34 h 144"/>
                  <a:gd name="T8" fmla="*/ 40 w 40"/>
                  <a:gd name="T9" fmla="*/ 17 h 144"/>
                  <a:gd name="T10" fmla="*/ 23 w 40"/>
                  <a:gd name="T11" fmla="*/ 0 h 144"/>
                  <a:gd name="T12" fmla="*/ 6 w 40"/>
                  <a:gd name="T13" fmla="*/ 17 h 144"/>
                  <a:gd name="T14" fmla="*/ 18 w 40"/>
                  <a:gd name="T15" fmla="*/ 34 h 144"/>
                  <a:gd name="T16" fmla="*/ 23 w 40"/>
                  <a:gd name="T17" fmla="*/ 8 h 144"/>
                  <a:gd name="T18" fmla="*/ 32 w 40"/>
                  <a:gd name="T19" fmla="*/ 17 h 144"/>
                  <a:gd name="T20" fmla="*/ 23 w 40"/>
                  <a:gd name="T21" fmla="*/ 27 h 144"/>
                  <a:gd name="T22" fmla="*/ 14 w 40"/>
                  <a:gd name="T23" fmla="*/ 17 h 144"/>
                  <a:gd name="T24" fmla="*/ 23 w 40"/>
                  <a:gd name="T25"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44">
                    <a:moveTo>
                      <a:pt x="18" y="34"/>
                    </a:moveTo>
                    <a:cubicBezTo>
                      <a:pt x="0" y="143"/>
                      <a:pt x="0" y="143"/>
                      <a:pt x="0" y="143"/>
                    </a:cubicBezTo>
                    <a:cubicBezTo>
                      <a:pt x="2" y="143"/>
                      <a:pt x="5" y="144"/>
                      <a:pt x="8" y="144"/>
                    </a:cubicBezTo>
                    <a:cubicBezTo>
                      <a:pt x="26" y="34"/>
                      <a:pt x="26" y="34"/>
                      <a:pt x="26" y="34"/>
                    </a:cubicBezTo>
                    <a:cubicBezTo>
                      <a:pt x="34" y="33"/>
                      <a:pt x="40" y="26"/>
                      <a:pt x="40" y="17"/>
                    </a:cubicBezTo>
                    <a:cubicBezTo>
                      <a:pt x="40" y="8"/>
                      <a:pt x="33" y="0"/>
                      <a:pt x="23" y="0"/>
                    </a:cubicBezTo>
                    <a:cubicBezTo>
                      <a:pt x="14" y="0"/>
                      <a:pt x="6" y="8"/>
                      <a:pt x="6" y="17"/>
                    </a:cubicBezTo>
                    <a:cubicBezTo>
                      <a:pt x="6" y="25"/>
                      <a:pt x="11" y="32"/>
                      <a:pt x="18" y="34"/>
                    </a:cubicBezTo>
                    <a:close/>
                    <a:moveTo>
                      <a:pt x="23" y="8"/>
                    </a:moveTo>
                    <a:cubicBezTo>
                      <a:pt x="28" y="8"/>
                      <a:pt x="32" y="12"/>
                      <a:pt x="32" y="17"/>
                    </a:cubicBezTo>
                    <a:cubicBezTo>
                      <a:pt x="32" y="23"/>
                      <a:pt x="28" y="27"/>
                      <a:pt x="23" y="27"/>
                    </a:cubicBezTo>
                    <a:cubicBezTo>
                      <a:pt x="18" y="27"/>
                      <a:pt x="14" y="23"/>
                      <a:pt x="14" y="17"/>
                    </a:cubicBezTo>
                    <a:cubicBezTo>
                      <a:pt x="14" y="12"/>
                      <a:pt x="18" y="8"/>
                      <a:pt x="23"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5" name="Group 144"/>
              <p:cNvGrpSpPr/>
              <p:nvPr/>
            </p:nvGrpSpPr>
            <p:grpSpPr>
              <a:xfrm>
                <a:off x="3765350" y="4587594"/>
                <a:ext cx="769938" cy="755650"/>
                <a:chOff x="1733520" y="4258307"/>
                <a:chExt cx="769938" cy="755650"/>
              </a:xfrm>
            </p:grpSpPr>
            <p:sp>
              <p:nvSpPr>
                <p:cNvPr id="108" name="Freeform 34"/>
                <p:cNvSpPr>
                  <a:spLocks noEditPoints="1"/>
                </p:cNvSpPr>
                <p:nvPr/>
              </p:nvSpPr>
              <p:spPr bwMode="auto">
                <a:xfrm>
                  <a:off x="2020069" y="4563623"/>
                  <a:ext cx="222250" cy="166687"/>
                </a:xfrm>
                <a:custGeom>
                  <a:avLst/>
                  <a:gdLst>
                    <a:gd name="T0" fmla="*/ 0 w 140"/>
                    <a:gd name="T1" fmla="*/ 88 h 105"/>
                    <a:gd name="T2" fmla="*/ 66 w 140"/>
                    <a:gd name="T3" fmla="*/ 88 h 105"/>
                    <a:gd name="T4" fmla="*/ 66 w 140"/>
                    <a:gd name="T5" fmla="*/ 96 h 105"/>
                    <a:gd name="T6" fmla="*/ 44 w 140"/>
                    <a:gd name="T7" fmla="*/ 96 h 105"/>
                    <a:gd name="T8" fmla="*/ 44 w 140"/>
                    <a:gd name="T9" fmla="*/ 105 h 105"/>
                    <a:gd name="T10" fmla="*/ 96 w 140"/>
                    <a:gd name="T11" fmla="*/ 105 h 105"/>
                    <a:gd name="T12" fmla="*/ 96 w 140"/>
                    <a:gd name="T13" fmla="*/ 96 h 105"/>
                    <a:gd name="T14" fmla="*/ 74 w 140"/>
                    <a:gd name="T15" fmla="*/ 96 h 105"/>
                    <a:gd name="T16" fmla="*/ 74 w 140"/>
                    <a:gd name="T17" fmla="*/ 88 h 105"/>
                    <a:gd name="T18" fmla="*/ 140 w 140"/>
                    <a:gd name="T19" fmla="*/ 88 h 105"/>
                    <a:gd name="T20" fmla="*/ 140 w 140"/>
                    <a:gd name="T21" fmla="*/ 0 h 105"/>
                    <a:gd name="T22" fmla="*/ 0 w 140"/>
                    <a:gd name="T23" fmla="*/ 0 h 105"/>
                    <a:gd name="T24" fmla="*/ 0 w 140"/>
                    <a:gd name="T25" fmla="*/ 88 h 105"/>
                    <a:gd name="T26" fmla="*/ 9 w 140"/>
                    <a:gd name="T27" fmla="*/ 9 h 105"/>
                    <a:gd name="T28" fmla="*/ 131 w 140"/>
                    <a:gd name="T29" fmla="*/ 9 h 105"/>
                    <a:gd name="T30" fmla="*/ 131 w 140"/>
                    <a:gd name="T31" fmla="*/ 79 h 105"/>
                    <a:gd name="T32" fmla="*/ 9 w 140"/>
                    <a:gd name="T33" fmla="*/ 79 h 105"/>
                    <a:gd name="T34" fmla="*/ 9 w 140"/>
                    <a:gd name="T35" fmla="*/ 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05">
                      <a:moveTo>
                        <a:pt x="0" y="88"/>
                      </a:moveTo>
                      <a:lnTo>
                        <a:pt x="66" y="88"/>
                      </a:lnTo>
                      <a:lnTo>
                        <a:pt x="66" y="96"/>
                      </a:lnTo>
                      <a:lnTo>
                        <a:pt x="44" y="96"/>
                      </a:lnTo>
                      <a:lnTo>
                        <a:pt x="44" y="105"/>
                      </a:lnTo>
                      <a:lnTo>
                        <a:pt x="96" y="105"/>
                      </a:lnTo>
                      <a:lnTo>
                        <a:pt x="96" y="96"/>
                      </a:lnTo>
                      <a:lnTo>
                        <a:pt x="74" y="96"/>
                      </a:lnTo>
                      <a:lnTo>
                        <a:pt x="74" y="88"/>
                      </a:lnTo>
                      <a:lnTo>
                        <a:pt x="140" y="88"/>
                      </a:lnTo>
                      <a:lnTo>
                        <a:pt x="140" y="0"/>
                      </a:lnTo>
                      <a:lnTo>
                        <a:pt x="0" y="0"/>
                      </a:lnTo>
                      <a:lnTo>
                        <a:pt x="0" y="88"/>
                      </a:lnTo>
                      <a:close/>
                      <a:moveTo>
                        <a:pt x="9" y="9"/>
                      </a:moveTo>
                      <a:lnTo>
                        <a:pt x="131" y="9"/>
                      </a:lnTo>
                      <a:lnTo>
                        <a:pt x="131" y="79"/>
                      </a:lnTo>
                      <a:lnTo>
                        <a:pt x="9" y="79"/>
                      </a:lnTo>
                      <a:lnTo>
                        <a:pt x="9" y="9"/>
                      </a:lnTo>
                      <a:close/>
                    </a:path>
                  </a:pathLst>
                </a:custGeom>
                <a:solidFill>
                  <a:schemeClr val="tx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nvGrpSpPr>
                <p:cNvPr id="128" name="Group 8"/>
                <p:cNvGrpSpPr>
                  <a:grpSpLocks noChangeAspect="1"/>
                </p:cNvGrpSpPr>
                <p:nvPr/>
              </p:nvGrpSpPr>
              <p:grpSpPr bwMode="auto">
                <a:xfrm>
                  <a:off x="1733520" y="4258307"/>
                  <a:ext cx="769938" cy="755650"/>
                  <a:chOff x="2670" y="2793"/>
                  <a:chExt cx="485" cy="476"/>
                </a:xfrm>
                <a:solidFill>
                  <a:schemeClr val="tx1"/>
                </a:solidFill>
              </p:grpSpPr>
              <p:sp>
                <p:nvSpPr>
                  <p:cNvPr id="129" name="Freeform 9"/>
                  <p:cNvSpPr>
                    <a:spLocks noEditPoints="1"/>
                  </p:cNvSpPr>
                  <p:nvPr/>
                </p:nvSpPr>
                <p:spPr bwMode="auto">
                  <a:xfrm>
                    <a:off x="2805" y="2921"/>
                    <a:ext cx="229" cy="229"/>
                  </a:xfrm>
                  <a:custGeom>
                    <a:avLst/>
                    <a:gdLst>
                      <a:gd name="T0" fmla="*/ 121 w 242"/>
                      <a:gd name="T1" fmla="*/ 242 h 242"/>
                      <a:gd name="T2" fmla="*/ 0 w 242"/>
                      <a:gd name="T3" fmla="*/ 121 h 242"/>
                      <a:gd name="T4" fmla="*/ 121 w 242"/>
                      <a:gd name="T5" fmla="*/ 0 h 242"/>
                      <a:gd name="T6" fmla="*/ 242 w 242"/>
                      <a:gd name="T7" fmla="*/ 121 h 242"/>
                      <a:gd name="T8" fmla="*/ 121 w 242"/>
                      <a:gd name="T9" fmla="*/ 242 h 242"/>
                      <a:gd name="T10" fmla="*/ 121 w 242"/>
                      <a:gd name="T11" fmla="*/ 8 h 242"/>
                      <a:gd name="T12" fmla="*/ 8 w 242"/>
                      <a:gd name="T13" fmla="*/ 121 h 242"/>
                      <a:gd name="T14" fmla="*/ 121 w 242"/>
                      <a:gd name="T15" fmla="*/ 234 h 242"/>
                      <a:gd name="T16" fmla="*/ 234 w 242"/>
                      <a:gd name="T17" fmla="*/ 121 h 242"/>
                      <a:gd name="T18" fmla="*/ 121 w 242"/>
                      <a:gd name="T19" fmla="*/ 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242"/>
                        </a:moveTo>
                        <a:cubicBezTo>
                          <a:pt x="54" y="242"/>
                          <a:pt x="0" y="188"/>
                          <a:pt x="0" y="121"/>
                        </a:cubicBezTo>
                        <a:cubicBezTo>
                          <a:pt x="0" y="54"/>
                          <a:pt x="54" y="0"/>
                          <a:pt x="121" y="0"/>
                        </a:cubicBezTo>
                        <a:cubicBezTo>
                          <a:pt x="188" y="0"/>
                          <a:pt x="242" y="54"/>
                          <a:pt x="242" y="121"/>
                        </a:cubicBezTo>
                        <a:cubicBezTo>
                          <a:pt x="242" y="188"/>
                          <a:pt x="188" y="242"/>
                          <a:pt x="121" y="242"/>
                        </a:cubicBezTo>
                        <a:close/>
                        <a:moveTo>
                          <a:pt x="121" y="8"/>
                        </a:moveTo>
                        <a:cubicBezTo>
                          <a:pt x="59" y="8"/>
                          <a:pt x="8" y="59"/>
                          <a:pt x="8" y="121"/>
                        </a:cubicBezTo>
                        <a:cubicBezTo>
                          <a:pt x="8" y="183"/>
                          <a:pt x="59" y="234"/>
                          <a:pt x="121" y="234"/>
                        </a:cubicBezTo>
                        <a:cubicBezTo>
                          <a:pt x="183" y="234"/>
                          <a:pt x="234" y="183"/>
                          <a:pt x="234" y="121"/>
                        </a:cubicBezTo>
                        <a:cubicBezTo>
                          <a:pt x="234" y="59"/>
                          <a:pt x="183" y="8"/>
                          <a:pt x="121"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 name="Freeform 10"/>
                  <p:cNvSpPr>
                    <a:spLocks noEditPoints="1"/>
                  </p:cNvSpPr>
                  <p:nvPr/>
                </p:nvSpPr>
                <p:spPr bwMode="auto">
                  <a:xfrm>
                    <a:off x="2742" y="3067"/>
                    <a:ext cx="75" cy="40"/>
                  </a:xfrm>
                  <a:custGeom>
                    <a:avLst/>
                    <a:gdLst>
                      <a:gd name="T0" fmla="*/ 34 w 80"/>
                      <a:gd name="T1" fmla="*/ 24 h 43"/>
                      <a:gd name="T2" fmla="*/ 80 w 80"/>
                      <a:gd name="T3" fmla="*/ 8 h 43"/>
                      <a:gd name="T4" fmla="*/ 78 w 80"/>
                      <a:gd name="T5" fmla="*/ 0 h 43"/>
                      <a:gd name="T6" fmla="*/ 32 w 80"/>
                      <a:gd name="T7" fmla="*/ 16 h 43"/>
                      <a:gd name="T8" fmla="*/ 17 w 80"/>
                      <a:gd name="T9" fmla="*/ 8 h 43"/>
                      <a:gd name="T10" fmla="*/ 0 w 80"/>
                      <a:gd name="T11" fmla="*/ 26 h 43"/>
                      <a:gd name="T12" fmla="*/ 17 w 80"/>
                      <a:gd name="T13" fmla="*/ 43 h 43"/>
                      <a:gd name="T14" fmla="*/ 35 w 80"/>
                      <a:gd name="T15" fmla="*/ 26 h 43"/>
                      <a:gd name="T16" fmla="*/ 34 w 80"/>
                      <a:gd name="T17" fmla="*/ 24 h 43"/>
                      <a:gd name="T18" fmla="*/ 17 w 80"/>
                      <a:gd name="T19" fmla="*/ 35 h 43"/>
                      <a:gd name="T20" fmla="*/ 8 w 80"/>
                      <a:gd name="T21" fmla="*/ 26 h 43"/>
                      <a:gd name="T22" fmla="*/ 17 w 80"/>
                      <a:gd name="T23" fmla="*/ 16 h 43"/>
                      <a:gd name="T24" fmla="*/ 27 w 80"/>
                      <a:gd name="T25" fmla="*/ 26 h 43"/>
                      <a:gd name="T26" fmla="*/ 17 w 80"/>
                      <a:gd name="T27"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43">
                        <a:moveTo>
                          <a:pt x="34" y="24"/>
                        </a:moveTo>
                        <a:cubicBezTo>
                          <a:pt x="80" y="8"/>
                          <a:pt x="80" y="8"/>
                          <a:pt x="80" y="8"/>
                        </a:cubicBezTo>
                        <a:cubicBezTo>
                          <a:pt x="80" y="5"/>
                          <a:pt x="79" y="3"/>
                          <a:pt x="78" y="0"/>
                        </a:cubicBezTo>
                        <a:cubicBezTo>
                          <a:pt x="32" y="16"/>
                          <a:pt x="32" y="16"/>
                          <a:pt x="32" y="16"/>
                        </a:cubicBezTo>
                        <a:cubicBezTo>
                          <a:pt x="29" y="11"/>
                          <a:pt x="23" y="8"/>
                          <a:pt x="17" y="8"/>
                        </a:cubicBezTo>
                        <a:cubicBezTo>
                          <a:pt x="8" y="8"/>
                          <a:pt x="0" y="16"/>
                          <a:pt x="0" y="26"/>
                        </a:cubicBezTo>
                        <a:cubicBezTo>
                          <a:pt x="0" y="35"/>
                          <a:pt x="8" y="43"/>
                          <a:pt x="17" y="43"/>
                        </a:cubicBezTo>
                        <a:cubicBezTo>
                          <a:pt x="27" y="43"/>
                          <a:pt x="35" y="35"/>
                          <a:pt x="35" y="26"/>
                        </a:cubicBezTo>
                        <a:cubicBezTo>
                          <a:pt x="35" y="25"/>
                          <a:pt x="35" y="24"/>
                          <a:pt x="34" y="24"/>
                        </a:cubicBezTo>
                        <a:close/>
                        <a:moveTo>
                          <a:pt x="17" y="35"/>
                        </a:moveTo>
                        <a:cubicBezTo>
                          <a:pt x="12" y="35"/>
                          <a:pt x="8" y="31"/>
                          <a:pt x="8" y="26"/>
                        </a:cubicBezTo>
                        <a:cubicBezTo>
                          <a:pt x="8" y="20"/>
                          <a:pt x="12" y="16"/>
                          <a:pt x="17" y="16"/>
                        </a:cubicBezTo>
                        <a:cubicBezTo>
                          <a:pt x="22" y="16"/>
                          <a:pt x="27" y="20"/>
                          <a:pt x="27" y="26"/>
                        </a:cubicBezTo>
                        <a:cubicBezTo>
                          <a:pt x="27" y="31"/>
                          <a:pt x="22" y="35"/>
                          <a:pt x="17" y="35"/>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 name="Freeform 11"/>
                  <p:cNvSpPr>
                    <a:spLocks noEditPoints="1"/>
                  </p:cNvSpPr>
                  <p:nvPr/>
                </p:nvSpPr>
                <p:spPr bwMode="auto">
                  <a:xfrm>
                    <a:off x="3013" y="3085"/>
                    <a:ext cx="69" cy="50"/>
                  </a:xfrm>
                  <a:custGeom>
                    <a:avLst/>
                    <a:gdLst>
                      <a:gd name="T0" fmla="*/ 55 w 73"/>
                      <a:gd name="T1" fmla="*/ 53 h 53"/>
                      <a:gd name="T2" fmla="*/ 73 w 73"/>
                      <a:gd name="T3" fmla="*/ 36 h 53"/>
                      <a:gd name="T4" fmla="*/ 55 w 73"/>
                      <a:gd name="T5" fmla="*/ 19 h 53"/>
                      <a:gd name="T6" fmla="*/ 44 w 73"/>
                      <a:gd name="T7" fmla="*/ 23 h 53"/>
                      <a:gd name="T8" fmla="*/ 4 w 73"/>
                      <a:gd name="T9" fmla="*/ 0 h 53"/>
                      <a:gd name="T10" fmla="*/ 0 w 73"/>
                      <a:gd name="T11" fmla="*/ 7 h 53"/>
                      <a:gd name="T12" fmla="*/ 39 w 73"/>
                      <a:gd name="T13" fmla="*/ 29 h 53"/>
                      <a:gd name="T14" fmla="*/ 38 w 73"/>
                      <a:gd name="T15" fmla="*/ 36 h 53"/>
                      <a:gd name="T16" fmla="*/ 55 w 73"/>
                      <a:gd name="T17" fmla="*/ 53 h 53"/>
                      <a:gd name="T18" fmla="*/ 55 w 73"/>
                      <a:gd name="T19" fmla="*/ 27 h 53"/>
                      <a:gd name="T20" fmla="*/ 65 w 73"/>
                      <a:gd name="T21" fmla="*/ 36 h 53"/>
                      <a:gd name="T22" fmla="*/ 55 w 73"/>
                      <a:gd name="T23" fmla="*/ 45 h 53"/>
                      <a:gd name="T24" fmla="*/ 46 w 73"/>
                      <a:gd name="T25" fmla="*/ 36 h 53"/>
                      <a:gd name="T26" fmla="*/ 55 w 73"/>
                      <a:gd name="T2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3">
                        <a:moveTo>
                          <a:pt x="55" y="53"/>
                        </a:moveTo>
                        <a:cubicBezTo>
                          <a:pt x="65" y="53"/>
                          <a:pt x="73" y="45"/>
                          <a:pt x="73" y="36"/>
                        </a:cubicBezTo>
                        <a:cubicBezTo>
                          <a:pt x="73" y="26"/>
                          <a:pt x="65" y="19"/>
                          <a:pt x="55" y="19"/>
                        </a:cubicBezTo>
                        <a:cubicBezTo>
                          <a:pt x="51" y="19"/>
                          <a:pt x="47" y="20"/>
                          <a:pt x="44" y="23"/>
                        </a:cubicBezTo>
                        <a:cubicBezTo>
                          <a:pt x="4" y="0"/>
                          <a:pt x="4" y="0"/>
                          <a:pt x="4" y="0"/>
                        </a:cubicBezTo>
                        <a:cubicBezTo>
                          <a:pt x="2" y="2"/>
                          <a:pt x="1" y="5"/>
                          <a:pt x="0" y="7"/>
                        </a:cubicBezTo>
                        <a:cubicBezTo>
                          <a:pt x="39" y="29"/>
                          <a:pt x="39" y="29"/>
                          <a:pt x="39" y="29"/>
                        </a:cubicBezTo>
                        <a:cubicBezTo>
                          <a:pt x="38" y="31"/>
                          <a:pt x="38" y="33"/>
                          <a:pt x="38" y="36"/>
                        </a:cubicBezTo>
                        <a:cubicBezTo>
                          <a:pt x="38" y="45"/>
                          <a:pt x="46" y="53"/>
                          <a:pt x="55" y="53"/>
                        </a:cubicBezTo>
                        <a:close/>
                        <a:moveTo>
                          <a:pt x="55" y="27"/>
                        </a:moveTo>
                        <a:cubicBezTo>
                          <a:pt x="60" y="27"/>
                          <a:pt x="65" y="31"/>
                          <a:pt x="65" y="36"/>
                        </a:cubicBezTo>
                        <a:cubicBezTo>
                          <a:pt x="65" y="41"/>
                          <a:pt x="60" y="45"/>
                          <a:pt x="55" y="45"/>
                        </a:cubicBezTo>
                        <a:cubicBezTo>
                          <a:pt x="50" y="45"/>
                          <a:pt x="46" y="41"/>
                          <a:pt x="46" y="36"/>
                        </a:cubicBezTo>
                        <a:cubicBezTo>
                          <a:pt x="46" y="31"/>
                          <a:pt x="50" y="27"/>
                          <a:pt x="55" y="2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noEditPoints="1"/>
                  </p:cNvSpPr>
                  <p:nvPr/>
                </p:nvSpPr>
                <p:spPr bwMode="auto">
                  <a:xfrm>
                    <a:off x="3020" y="2958"/>
                    <a:ext cx="78" cy="42"/>
                  </a:xfrm>
                  <a:custGeom>
                    <a:avLst/>
                    <a:gdLst>
                      <a:gd name="T0" fmla="*/ 66 w 83"/>
                      <a:gd name="T1" fmla="*/ 34 h 44"/>
                      <a:gd name="T2" fmla="*/ 83 w 83"/>
                      <a:gd name="T3" fmla="*/ 17 h 44"/>
                      <a:gd name="T4" fmla="*/ 66 w 83"/>
                      <a:gd name="T5" fmla="*/ 0 h 44"/>
                      <a:gd name="T6" fmla="*/ 48 w 83"/>
                      <a:gd name="T7" fmla="*/ 17 h 44"/>
                      <a:gd name="T8" fmla="*/ 48 w 83"/>
                      <a:gd name="T9" fmla="*/ 18 h 44"/>
                      <a:gd name="T10" fmla="*/ 0 w 83"/>
                      <a:gd name="T11" fmla="*/ 37 h 44"/>
                      <a:gd name="T12" fmla="*/ 3 w 83"/>
                      <a:gd name="T13" fmla="*/ 44 h 44"/>
                      <a:gd name="T14" fmla="*/ 51 w 83"/>
                      <a:gd name="T15" fmla="*/ 26 h 44"/>
                      <a:gd name="T16" fmla="*/ 66 w 83"/>
                      <a:gd name="T17" fmla="*/ 34 h 44"/>
                      <a:gd name="T18" fmla="*/ 66 w 83"/>
                      <a:gd name="T19" fmla="*/ 8 h 44"/>
                      <a:gd name="T20" fmla="*/ 75 w 83"/>
                      <a:gd name="T21" fmla="*/ 17 h 44"/>
                      <a:gd name="T22" fmla="*/ 66 w 83"/>
                      <a:gd name="T23" fmla="*/ 26 h 44"/>
                      <a:gd name="T24" fmla="*/ 56 w 83"/>
                      <a:gd name="T25" fmla="*/ 17 h 44"/>
                      <a:gd name="T26" fmla="*/ 66 w 83"/>
                      <a:gd name="T27"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44">
                        <a:moveTo>
                          <a:pt x="66" y="34"/>
                        </a:moveTo>
                        <a:cubicBezTo>
                          <a:pt x="75" y="34"/>
                          <a:pt x="83" y="27"/>
                          <a:pt x="83" y="17"/>
                        </a:cubicBezTo>
                        <a:cubicBezTo>
                          <a:pt x="83" y="7"/>
                          <a:pt x="75" y="0"/>
                          <a:pt x="66" y="0"/>
                        </a:cubicBezTo>
                        <a:cubicBezTo>
                          <a:pt x="56" y="0"/>
                          <a:pt x="48" y="7"/>
                          <a:pt x="48" y="17"/>
                        </a:cubicBezTo>
                        <a:cubicBezTo>
                          <a:pt x="48" y="17"/>
                          <a:pt x="48" y="18"/>
                          <a:pt x="48" y="18"/>
                        </a:cubicBezTo>
                        <a:cubicBezTo>
                          <a:pt x="0" y="37"/>
                          <a:pt x="0" y="37"/>
                          <a:pt x="0" y="37"/>
                        </a:cubicBezTo>
                        <a:cubicBezTo>
                          <a:pt x="1" y="39"/>
                          <a:pt x="2" y="42"/>
                          <a:pt x="3" y="44"/>
                        </a:cubicBezTo>
                        <a:cubicBezTo>
                          <a:pt x="51" y="26"/>
                          <a:pt x="51" y="26"/>
                          <a:pt x="51" y="26"/>
                        </a:cubicBezTo>
                        <a:cubicBezTo>
                          <a:pt x="54" y="31"/>
                          <a:pt x="59" y="34"/>
                          <a:pt x="66" y="34"/>
                        </a:cubicBezTo>
                        <a:close/>
                        <a:moveTo>
                          <a:pt x="66" y="8"/>
                        </a:moveTo>
                        <a:cubicBezTo>
                          <a:pt x="71" y="8"/>
                          <a:pt x="75" y="12"/>
                          <a:pt x="75" y="17"/>
                        </a:cubicBezTo>
                        <a:cubicBezTo>
                          <a:pt x="75" y="22"/>
                          <a:pt x="71" y="26"/>
                          <a:pt x="66" y="26"/>
                        </a:cubicBezTo>
                        <a:cubicBezTo>
                          <a:pt x="60" y="26"/>
                          <a:pt x="56" y="22"/>
                          <a:pt x="56" y="17"/>
                        </a:cubicBezTo>
                        <a:cubicBezTo>
                          <a:pt x="56" y="12"/>
                          <a:pt x="60" y="8"/>
                          <a:pt x="66"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noEditPoints="1"/>
                  </p:cNvSpPr>
                  <p:nvPr/>
                </p:nvSpPr>
                <p:spPr bwMode="auto">
                  <a:xfrm>
                    <a:off x="2987" y="3116"/>
                    <a:ext cx="103" cy="118"/>
                  </a:xfrm>
                  <a:custGeom>
                    <a:avLst/>
                    <a:gdLst>
                      <a:gd name="T0" fmla="*/ 91 w 109"/>
                      <a:gd name="T1" fmla="*/ 91 h 125"/>
                      <a:gd name="T2" fmla="*/ 84 w 109"/>
                      <a:gd name="T3" fmla="*/ 92 h 125"/>
                      <a:gd name="T4" fmla="*/ 6 w 109"/>
                      <a:gd name="T5" fmla="*/ 0 h 125"/>
                      <a:gd name="T6" fmla="*/ 0 w 109"/>
                      <a:gd name="T7" fmla="*/ 6 h 125"/>
                      <a:gd name="T8" fmla="*/ 77 w 109"/>
                      <a:gd name="T9" fmla="*/ 98 h 125"/>
                      <a:gd name="T10" fmla="*/ 74 w 109"/>
                      <a:gd name="T11" fmla="*/ 108 h 125"/>
                      <a:gd name="T12" fmla="*/ 91 w 109"/>
                      <a:gd name="T13" fmla="*/ 125 h 125"/>
                      <a:gd name="T14" fmla="*/ 109 w 109"/>
                      <a:gd name="T15" fmla="*/ 108 h 125"/>
                      <a:gd name="T16" fmla="*/ 91 w 109"/>
                      <a:gd name="T17" fmla="*/ 91 h 125"/>
                      <a:gd name="T18" fmla="*/ 91 w 109"/>
                      <a:gd name="T19" fmla="*/ 117 h 125"/>
                      <a:gd name="T20" fmla="*/ 82 w 109"/>
                      <a:gd name="T21" fmla="*/ 108 h 125"/>
                      <a:gd name="T22" fmla="*/ 91 w 109"/>
                      <a:gd name="T23" fmla="*/ 99 h 125"/>
                      <a:gd name="T24" fmla="*/ 101 w 109"/>
                      <a:gd name="T25" fmla="*/ 108 h 125"/>
                      <a:gd name="T26" fmla="*/ 91 w 109"/>
                      <a:gd name="T27" fmla="*/ 1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25">
                        <a:moveTo>
                          <a:pt x="91" y="91"/>
                        </a:moveTo>
                        <a:cubicBezTo>
                          <a:pt x="88" y="91"/>
                          <a:pt x="86" y="91"/>
                          <a:pt x="84" y="92"/>
                        </a:cubicBezTo>
                        <a:cubicBezTo>
                          <a:pt x="6" y="0"/>
                          <a:pt x="6" y="0"/>
                          <a:pt x="6" y="0"/>
                        </a:cubicBezTo>
                        <a:cubicBezTo>
                          <a:pt x="4" y="2"/>
                          <a:pt x="2" y="4"/>
                          <a:pt x="0" y="6"/>
                        </a:cubicBezTo>
                        <a:cubicBezTo>
                          <a:pt x="77" y="98"/>
                          <a:pt x="77" y="98"/>
                          <a:pt x="77" y="98"/>
                        </a:cubicBezTo>
                        <a:cubicBezTo>
                          <a:pt x="75" y="100"/>
                          <a:pt x="74" y="104"/>
                          <a:pt x="74" y="108"/>
                        </a:cubicBezTo>
                        <a:cubicBezTo>
                          <a:pt x="74" y="118"/>
                          <a:pt x="82" y="125"/>
                          <a:pt x="91" y="125"/>
                        </a:cubicBezTo>
                        <a:cubicBezTo>
                          <a:pt x="101" y="125"/>
                          <a:pt x="109" y="118"/>
                          <a:pt x="109" y="108"/>
                        </a:cubicBezTo>
                        <a:cubicBezTo>
                          <a:pt x="109" y="98"/>
                          <a:pt x="101" y="91"/>
                          <a:pt x="91" y="91"/>
                        </a:cubicBezTo>
                        <a:close/>
                        <a:moveTo>
                          <a:pt x="91" y="117"/>
                        </a:moveTo>
                        <a:cubicBezTo>
                          <a:pt x="86" y="117"/>
                          <a:pt x="82" y="113"/>
                          <a:pt x="82" y="108"/>
                        </a:cubicBezTo>
                        <a:cubicBezTo>
                          <a:pt x="82" y="103"/>
                          <a:pt x="86" y="99"/>
                          <a:pt x="91" y="99"/>
                        </a:cubicBezTo>
                        <a:cubicBezTo>
                          <a:pt x="96" y="99"/>
                          <a:pt x="101" y="103"/>
                          <a:pt x="101" y="108"/>
                        </a:cubicBezTo>
                        <a:cubicBezTo>
                          <a:pt x="101" y="113"/>
                          <a:pt x="96" y="117"/>
                          <a:pt x="91" y="11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noEditPoints="1"/>
                  </p:cNvSpPr>
                  <p:nvPr/>
                </p:nvSpPr>
                <p:spPr bwMode="auto">
                  <a:xfrm>
                    <a:off x="2773" y="3114"/>
                    <a:ext cx="78" cy="87"/>
                  </a:xfrm>
                  <a:custGeom>
                    <a:avLst/>
                    <a:gdLst>
                      <a:gd name="T0" fmla="*/ 82 w 82"/>
                      <a:gd name="T1" fmla="*/ 6 h 92"/>
                      <a:gd name="T2" fmla="*/ 76 w 82"/>
                      <a:gd name="T3" fmla="*/ 0 h 92"/>
                      <a:gd name="T4" fmla="*/ 24 w 82"/>
                      <a:gd name="T5" fmla="*/ 59 h 92"/>
                      <a:gd name="T6" fmla="*/ 17 w 82"/>
                      <a:gd name="T7" fmla="*/ 57 h 92"/>
                      <a:gd name="T8" fmla="*/ 0 w 82"/>
                      <a:gd name="T9" fmla="*/ 74 h 92"/>
                      <a:gd name="T10" fmla="*/ 17 w 82"/>
                      <a:gd name="T11" fmla="*/ 92 h 92"/>
                      <a:gd name="T12" fmla="*/ 34 w 82"/>
                      <a:gd name="T13" fmla="*/ 74 h 92"/>
                      <a:gd name="T14" fmla="*/ 31 w 82"/>
                      <a:gd name="T15" fmla="*/ 63 h 92"/>
                      <a:gd name="T16" fmla="*/ 82 w 82"/>
                      <a:gd name="T17" fmla="*/ 6 h 92"/>
                      <a:gd name="T18" fmla="*/ 17 w 82"/>
                      <a:gd name="T19" fmla="*/ 84 h 92"/>
                      <a:gd name="T20" fmla="*/ 8 w 82"/>
                      <a:gd name="T21" fmla="*/ 74 h 92"/>
                      <a:gd name="T22" fmla="*/ 17 w 82"/>
                      <a:gd name="T23" fmla="*/ 65 h 92"/>
                      <a:gd name="T24" fmla="*/ 26 w 82"/>
                      <a:gd name="T25" fmla="*/ 74 h 92"/>
                      <a:gd name="T26" fmla="*/ 17 w 82"/>
                      <a:gd name="T2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2">
                        <a:moveTo>
                          <a:pt x="82" y="6"/>
                        </a:moveTo>
                        <a:cubicBezTo>
                          <a:pt x="80" y="4"/>
                          <a:pt x="78" y="2"/>
                          <a:pt x="76" y="0"/>
                        </a:cubicBezTo>
                        <a:cubicBezTo>
                          <a:pt x="24" y="59"/>
                          <a:pt x="24" y="59"/>
                          <a:pt x="24" y="59"/>
                        </a:cubicBezTo>
                        <a:cubicBezTo>
                          <a:pt x="22" y="58"/>
                          <a:pt x="20" y="57"/>
                          <a:pt x="17" y="57"/>
                        </a:cubicBezTo>
                        <a:cubicBezTo>
                          <a:pt x="8" y="57"/>
                          <a:pt x="0" y="65"/>
                          <a:pt x="0" y="74"/>
                        </a:cubicBezTo>
                        <a:cubicBezTo>
                          <a:pt x="0" y="84"/>
                          <a:pt x="8" y="92"/>
                          <a:pt x="17" y="92"/>
                        </a:cubicBezTo>
                        <a:cubicBezTo>
                          <a:pt x="27" y="92"/>
                          <a:pt x="34" y="84"/>
                          <a:pt x="34" y="74"/>
                        </a:cubicBezTo>
                        <a:cubicBezTo>
                          <a:pt x="34" y="70"/>
                          <a:pt x="33" y="66"/>
                          <a:pt x="31" y="63"/>
                        </a:cubicBezTo>
                        <a:lnTo>
                          <a:pt x="82" y="6"/>
                        </a:lnTo>
                        <a:close/>
                        <a:moveTo>
                          <a:pt x="17" y="84"/>
                        </a:moveTo>
                        <a:cubicBezTo>
                          <a:pt x="12" y="84"/>
                          <a:pt x="8" y="79"/>
                          <a:pt x="8" y="74"/>
                        </a:cubicBezTo>
                        <a:cubicBezTo>
                          <a:pt x="8" y="69"/>
                          <a:pt x="12" y="65"/>
                          <a:pt x="17" y="65"/>
                        </a:cubicBezTo>
                        <a:cubicBezTo>
                          <a:pt x="22" y="65"/>
                          <a:pt x="26" y="69"/>
                          <a:pt x="26" y="74"/>
                        </a:cubicBezTo>
                        <a:cubicBezTo>
                          <a:pt x="26" y="79"/>
                          <a:pt x="22" y="84"/>
                          <a:pt x="17" y="84"/>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noEditPoints="1"/>
                  </p:cNvSpPr>
                  <p:nvPr/>
                </p:nvSpPr>
                <p:spPr bwMode="auto">
                  <a:xfrm>
                    <a:off x="3026" y="3049"/>
                    <a:ext cx="129" cy="40"/>
                  </a:xfrm>
                  <a:custGeom>
                    <a:avLst/>
                    <a:gdLst>
                      <a:gd name="T0" fmla="*/ 119 w 136"/>
                      <a:gd name="T1" fmla="*/ 7 h 42"/>
                      <a:gd name="T2" fmla="*/ 103 w 136"/>
                      <a:gd name="T3" fmla="*/ 17 h 42"/>
                      <a:gd name="T4" fmla="*/ 1 w 136"/>
                      <a:gd name="T5" fmla="*/ 0 h 42"/>
                      <a:gd name="T6" fmla="*/ 0 w 136"/>
                      <a:gd name="T7" fmla="*/ 8 h 42"/>
                      <a:gd name="T8" fmla="*/ 102 w 136"/>
                      <a:gd name="T9" fmla="*/ 25 h 42"/>
                      <a:gd name="T10" fmla="*/ 119 w 136"/>
                      <a:gd name="T11" fmla="*/ 42 h 42"/>
                      <a:gd name="T12" fmla="*/ 136 w 136"/>
                      <a:gd name="T13" fmla="*/ 24 h 42"/>
                      <a:gd name="T14" fmla="*/ 119 w 136"/>
                      <a:gd name="T15" fmla="*/ 7 h 42"/>
                      <a:gd name="T16" fmla="*/ 119 w 136"/>
                      <a:gd name="T17" fmla="*/ 34 h 42"/>
                      <a:gd name="T18" fmla="*/ 109 w 136"/>
                      <a:gd name="T19" fmla="*/ 24 h 42"/>
                      <a:gd name="T20" fmla="*/ 119 w 136"/>
                      <a:gd name="T21" fmla="*/ 15 h 42"/>
                      <a:gd name="T22" fmla="*/ 128 w 136"/>
                      <a:gd name="T23" fmla="*/ 24 h 42"/>
                      <a:gd name="T24" fmla="*/ 119 w 136"/>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42">
                        <a:moveTo>
                          <a:pt x="119" y="7"/>
                        </a:moveTo>
                        <a:cubicBezTo>
                          <a:pt x="112" y="7"/>
                          <a:pt x="106" y="11"/>
                          <a:pt x="103" y="17"/>
                        </a:cubicBezTo>
                        <a:cubicBezTo>
                          <a:pt x="1" y="0"/>
                          <a:pt x="1" y="0"/>
                          <a:pt x="1" y="0"/>
                        </a:cubicBezTo>
                        <a:cubicBezTo>
                          <a:pt x="1" y="3"/>
                          <a:pt x="0" y="6"/>
                          <a:pt x="0" y="8"/>
                        </a:cubicBezTo>
                        <a:cubicBezTo>
                          <a:pt x="102" y="25"/>
                          <a:pt x="102" y="25"/>
                          <a:pt x="102" y="25"/>
                        </a:cubicBezTo>
                        <a:cubicBezTo>
                          <a:pt x="102" y="34"/>
                          <a:pt x="109" y="42"/>
                          <a:pt x="119" y="42"/>
                        </a:cubicBezTo>
                        <a:cubicBezTo>
                          <a:pt x="128" y="42"/>
                          <a:pt x="136" y="34"/>
                          <a:pt x="136" y="24"/>
                        </a:cubicBezTo>
                        <a:cubicBezTo>
                          <a:pt x="136" y="15"/>
                          <a:pt x="128" y="7"/>
                          <a:pt x="119" y="7"/>
                        </a:cubicBezTo>
                        <a:close/>
                        <a:moveTo>
                          <a:pt x="119" y="34"/>
                        </a:moveTo>
                        <a:cubicBezTo>
                          <a:pt x="114" y="34"/>
                          <a:pt x="109" y="29"/>
                          <a:pt x="109" y="24"/>
                        </a:cubicBezTo>
                        <a:cubicBezTo>
                          <a:pt x="109" y="19"/>
                          <a:pt x="114" y="15"/>
                          <a:pt x="119" y="15"/>
                        </a:cubicBezTo>
                        <a:cubicBezTo>
                          <a:pt x="124" y="15"/>
                          <a:pt x="128" y="19"/>
                          <a:pt x="128" y="24"/>
                        </a:cubicBezTo>
                        <a:cubicBezTo>
                          <a:pt x="128" y="29"/>
                          <a:pt x="124" y="34"/>
                          <a:pt x="119" y="34"/>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noEditPoints="1"/>
                  </p:cNvSpPr>
                  <p:nvPr/>
                </p:nvSpPr>
                <p:spPr bwMode="auto">
                  <a:xfrm>
                    <a:off x="3000" y="2863"/>
                    <a:ext cx="117" cy="106"/>
                  </a:xfrm>
                  <a:custGeom>
                    <a:avLst/>
                    <a:gdLst>
                      <a:gd name="T0" fmla="*/ 0 w 124"/>
                      <a:gd name="T1" fmla="*/ 105 h 112"/>
                      <a:gd name="T2" fmla="*/ 5 w 124"/>
                      <a:gd name="T3" fmla="*/ 112 h 112"/>
                      <a:gd name="T4" fmla="*/ 98 w 124"/>
                      <a:gd name="T5" fmla="*/ 32 h 112"/>
                      <a:gd name="T6" fmla="*/ 107 w 124"/>
                      <a:gd name="T7" fmla="*/ 35 h 112"/>
                      <a:gd name="T8" fmla="*/ 124 w 124"/>
                      <a:gd name="T9" fmla="*/ 18 h 112"/>
                      <a:gd name="T10" fmla="*/ 107 w 124"/>
                      <a:gd name="T11" fmla="*/ 0 h 112"/>
                      <a:gd name="T12" fmla="*/ 90 w 124"/>
                      <a:gd name="T13" fmla="*/ 18 h 112"/>
                      <a:gd name="T14" fmla="*/ 92 w 124"/>
                      <a:gd name="T15" fmla="*/ 27 h 112"/>
                      <a:gd name="T16" fmla="*/ 0 w 124"/>
                      <a:gd name="T17" fmla="*/ 105 h 112"/>
                      <a:gd name="T18" fmla="*/ 107 w 124"/>
                      <a:gd name="T19" fmla="*/ 8 h 112"/>
                      <a:gd name="T20" fmla="*/ 116 w 124"/>
                      <a:gd name="T21" fmla="*/ 18 h 112"/>
                      <a:gd name="T22" fmla="*/ 107 w 124"/>
                      <a:gd name="T23" fmla="*/ 27 h 112"/>
                      <a:gd name="T24" fmla="*/ 98 w 124"/>
                      <a:gd name="T25" fmla="*/ 18 h 112"/>
                      <a:gd name="T26" fmla="*/ 107 w 124"/>
                      <a:gd name="T27"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12">
                        <a:moveTo>
                          <a:pt x="0" y="105"/>
                        </a:moveTo>
                        <a:cubicBezTo>
                          <a:pt x="2" y="107"/>
                          <a:pt x="3" y="109"/>
                          <a:pt x="5" y="112"/>
                        </a:cubicBezTo>
                        <a:cubicBezTo>
                          <a:pt x="98" y="32"/>
                          <a:pt x="98" y="32"/>
                          <a:pt x="98" y="32"/>
                        </a:cubicBezTo>
                        <a:cubicBezTo>
                          <a:pt x="101" y="34"/>
                          <a:pt x="104" y="35"/>
                          <a:pt x="107" y="35"/>
                        </a:cubicBezTo>
                        <a:cubicBezTo>
                          <a:pt x="117" y="35"/>
                          <a:pt x="124" y="27"/>
                          <a:pt x="124" y="18"/>
                        </a:cubicBezTo>
                        <a:cubicBezTo>
                          <a:pt x="124" y="8"/>
                          <a:pt x="117" y="0"/>
                          <a:pt x="107" y="0"/>
                        </a:cubicBezTo>
                        <a:cubicBezTo>
                          <a:pt x="97" y="0"/>
                          <a:pt x="90" y="8"/>
                          <a:pt x="90" y="18"/>
                        </a:cubicBezTo>
                        <a:cubicBezTo>
                          <a:pt x="90" y="21"/>
                          <a:pt x="91" y="24"/>
                          <a:pt x="92" y="27"/>
                        </a:cubicBezTo>
                        <a:lnTo>
                          <a:pt x="0" y="105"/>
                        </a:lnTo>
                        <a:close/>
                        <a:moveTo>
                          <a:pt x="107" y="8"/>
                        </a:moveTo>
                        <a:cubicBezTo>
                          <a:pt x="112" y="8"/>
                          <a:pt x="116" y="12"/>
                          <a:pt x="116" y="18"/>
                        </a:cubicBezTo>
                        <a:cubicBezTo>
                          <a:pt x="116" y="23"/>
                          <a:pt x="112" y="27"/>
                          <a:pt x="107" y="27"/>
                        </a:cubicBezTo>
                        <a:cubicBezTo>
                          <a:pt x="102" y="27"/>
                          <a:pt x="98" y="23"/>
                          <a:pt x="98" y="18"/>
                        </a:cubicBezTo>
                        <a:cubicBezTo>
                          <a:pt x="98" y="12"/>
                          <a:pt x="102" y="8"/>
                          <a:pt x="107"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noEditPoints="1"/>
                  </p:cNvSpPr>
                  <p:nvPr/>
                </p:nvSpPr>
                <p:spPr bwMode="auto">
                  <a:xfrm>
                    <a:off x="2754" y="2930"/>
                    <a:ext cx="74" cy="54"/>
                  </a:xfrm>
                  <a:custGeom>
                    <a:avLst/>
                    <a:gdLst>
                      <a:gd name="T0" fmla="*/ 18 w 78"/>
                      <a:gd name="T1" fmla="*/ 35 h 57"/>
                      <a:gd name="T2" fmla="*/ 30 w 78"/>
                      <a:gd name="T3" fmla="*/ 30 h 57"/>
                      <a:gd name="T4" fmla="*/ 74 w 78"/>
                      <a:gd name="T5" fmla="*/ 57 h 57"/>
                      <a:gd name="T6" fmla="*/ 78 w 78"/>
                      <a:gd name="T7" fmla="*/ 50 h 57"/>
                      <a:gd name="T8" fmla="*/ 34 w 78"/>
                      <a:gd name="T9" fmla="*/ 23 h 57"/>
                      <a:gd name="T10" fmla="*/ 35 w 78"/>
                      <a:gd name="T11" fmla="*/ 17 h 57"/>
                      <a:gd name="T12" fmla="*/ 18 w 78"/>
                      <a:gd name="T13" fmla="*/ 0 h 57"/>
                      <a:gd name="T14" fmla="*/ 0 w 78"/>
                      <a:gd name="T15" fmla="*/ 17 h 57"/>
                      <a:gd name="T16" fmla="*/ 18 w 78"/>
                      <a:gd name="T17" fmla="*/ 35 h 57"/>
                      <a:gd name="T18" fmla="*/ 18 w 78"/>
                      <a:gd name="T19" fmla="*/ 8 h 57"/>
                      <a:gd name="T20" fmla="*/ 27 w 78"/>
                      <a:gd name="T21" fmla="*/ 17 h 57"/>
                      <a:gd name="T22" fmla="*/ 18 w 78"/>
                      <a:gd name="T23" fmla="*/ 27 h 57"/>
                      <a:gd name="T24" fmla="*/ 8 w 78"/>
                      <a:gd name="T25" fmla="*/ 17 h 57"/>
                      <a:gd name="T26" fmla="*/ 18 w 78"/>
                      <a:gd name="T27"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57">
                        <a:moveTo>
                          <a:pt x="18" y="35"/>
                        </a:moveTo>
                        <a:cubicBezTo>
                          <a:pt x="22" y="35"/>
                          <a:pt x="26" y="33"/>
                          <a:pt x="30" y="30"/>
                        </a:cubicBezTo>
                        <a:cubicBezTo>
                          <a:pt x="74" y="57"/>
                          <a:pt x="74" y="57"/>
                          <a:pt x="74" y="57"/>
                        </a:cubicBezTo>
                        <a:cubicBezTo>
                          <a:pt x="75" y="54"/>
                          <a:pt x="77" y="52"/>
                          <a:pt x="78" y="50"/>
                        </a:cubicBezTo>
                        <a:cubicBezTo>
                          <a:pt x="34" y="23"/>
                          <a:pt x="34" y="23"/>
                          <a:pt x="34" y="23"/>
                        </a:cubicBezTo>
                        <a:cubicBezTo>
                          <a:pt x="35" y="21"/>
                          <a:pt x="35" y="19"/>
                          <a:pt x="35" y="17"/>
                        </a:cubicBezTo>
                        <a:cubicBezTo>
                          <a:pt x="35" y="8"/>
                          <a:pt x="27" y="0"/>
                          <a:pt x="18" y="0"/>
                        </a:cubicBezTo>
                        <a:cubicBezTo>
                          <a:pt x="8" y="0"/>
                          <a:pt x="0" y="8"/>
                          <a:pt x="0" y="17"/>
                        </a:cubicBezTo>
                        <a:cubicBezTo>
                          <a:pt x="0" y="27"/>
                          <a:pt x="8" y="35"/>
                          <a:pt x="18" y="35"/>
                        </a:cubicBezTo>
                        <a:close/>
                        <a:moveTo>
                          <a:pt x="18" y="8"/>
                        </a:moveTo>
                        <a:cubicBezTo>
                          <a:pt x="23" y="8"/>
                          <a:pt x="27" y="12"/>
                          <a:pt x="27" y="17"/>
                        </a:cubicBezTo>
                        <a:cubicBezTo>
                          <a:pt x="27" y="23"/>
                          <a:pt x="23" y="27"/>
                          <a:pt x="18" y="27"/>
                        </a:cubicBezTo>
                        <a:cubicBezTo>
                          <a:pt x="13" y="27"/>
                          <a:pt x="8" y="23"/>
                          <a:pt x="8" y="17"/>
                        </a:cubicBezTo>
                        <a:cubicBezTo>
                          <a:pt x="8" y="12"/>
                          <a:pt x="13" y="8"/>
                          <a:pt x="18"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noEditPoints="1"/>
                  </p:cNvSpPr>
                  <p:nvPr/>
                </p:nvSpPr>
                <p:spPr bwMode="auto">
                  <a:xfrm>
                    <a:off x="2969" y="2870"/>
                    <a:ext cx="49" cy="72"/>
                  </a:xfrm>
                  <a:custGeom>
                    <a:avLst/>
                    <a:gdLst>
                      <a:gd name="T0" fmla="*/ 0 w 52"/>
                      <a:gd name="T1" fmla="*/ 72 h 76"/>
                      <a:gd name="T2" fmla="*/ 7 w 52"/>
                      <a:gd name="T3" fmla="*/ 76 h 76"/>
                      <a:gd name="T4" fmla="*/ 30 w 52"/>
                      <a:gd name="T5" fmla="*/ 34 h 76"/>
                      <a:gd name="T6" fmla="*/ 34 w 52"/>
                      <a:gd name="T7" fmla="*/ 35 h 76"/>
                      <a:gd name="T8" fmla="*/ 52 w 52"/>
                      <a:gd name="T9" fmla="*/ 18 h 76"/>
                      <a:gd name="T10" fmla="*/ 34 w 52"/>
                      <a:gd name="T11" fmla="*/ 0 h 76"/>
                      <a:gd name="T12" fmla="*/ 17 w 52"/>
                      <a:gd name="T13" fmla="*/ 18 h 76"/>
                      <a:gd name="T14" fmla="*/ 23 w 52"/>
                      <a:gd name="T15" fmla="*/ 31 h 76"/>
                      <a:gd name="T16" fmla="*/ 0 w 52"/>
                      <a:gd name="T17" fmla="*/ 72 h 76"/>
                      <a:gd name="T18" fmla="*/ 34 w 52"/>
                      <a:gd name="T19" fmla="*/ 8 h 76"/>
                      <a:gd name="T20" fmla="*/ 44 w 52"/>
                      <a:gd name="T21" fmla="*/ 18 h 76"/>
                      <a:gd name="T22" fmla="*/ 34 w 52"/>
                      <a:gd name="T23" fmla="*/ 27 h 76"/>
                      <a:gd name="T24" fmla="*/ 25 w 52"/>
                      <a:gd name="T25" fmla="*/ 18 h 76"/>
                      <a:gd name="T26" fmla="*/ 34 w 52"/>
                      <a:gd name="T27"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76">
                        <a:moveTo>
                          <a:pt x="0" y="72"/>
                        </a:moveTo>
                        <a:cubicBezTo>
                          <a:pt x="2" y="74"/>
                          <a:pt x="5" y="75"/>
                          <a:pt x="7" y="76"/>
                        </a:cubicBezTo>
                        <a:cubicBezTo>
                          <a:pt x="30" y="34"/>
                          <a:pt x="30" y="34"/>
                          <a:pt x="30" y="34"/>
                        </a:cubicBezTo>
                        <a:cubicBezTo>
                          <a:pt x="31" y="35"/>
                          <a:pt x="33" y="35"/>
                          <a:pt x="34" y="35"/>
                        </a:cubicBezTo>
                        <a:cubicBezTo>
                          <a:pt x="44" y="35"/>
                          <a:pt x="52" y="27"/>
                          <a:pt x="52" y="18"/>
                        </a:cubicBezTo>
                        <a:cubicBezTo>
                          <a:pt x="52" y="8"/>
                          <a:pt x="44" y="0"/>
                          <a:pt x="34" y="0"/>
                        </a:cubicBezTo>
                        <a:cubicBezTo>
                          <a:pt x="25" y="0"/>
                          <a:pt x="17" y="8"/>
                          <a:pt x="17" y="18"/>
                        </a:cubicBezTo>
                        <a:cubicBezTo>
                          <a:pt x="17" y="23"/>
                          <a:pt x="19" y="27"/>
                          <a:pt x="23" y="31"/>
                        </a:cubicBezTo>
                        <a:lnTo>
                          <a:pt x="0" y="72"/>
                        </a:lnTo>
                        <a:close/>
                        <a:moveTo>
                          <a:pt x="34" y="8"/>
                        </a:moveTo>
                        <a:cubicBezTo>
                          <a:pt x="39" y="8"/>
                          <a:pt x="44" y="13"/>
                          <a:pt x="44" y="18"/>
                        </a:cubicBezTo>
                        <a:cubicBezTo>
                          <a:pt x="44" y="23"/>
                          <a:pt x="39" y="27"/>
                          <a:pt x="34" y="27"/>
                        </a:cubicBezTo>
                        <a:cubicBezTo>
                          <a:pt x="29" y="27"/>
                          <a:pt x="25" y="23"/>
                          <a:pt x="25" y="18"/>
                        </a:cubicBezTo>
                        <a:cubicBezTo>
                          <a:pt x="25" y="13"/>
                          <a:pt x="29" y="8"/>
                          <a:pt x="34"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noEditPoints="1"/>
                  </p:cNvSpPr>
                  <p:nvPr/>
                </p:nvSpPr>
                <p:spPr bwMode="auto">
                  <a:xfrm>
                    <a:off x="2864" y="3141"/>
                    <a:ext cx="40" cy="128"/>
                  </a:xfrm>
                  <a:custGeom>
                    <a:avLst/>
                    <a:gdLst>
                      <a:gd name="T0" fmla="*/ 25 w 43"/>
                      <a:gd name="T1" fmla="*/ 102 h 135"/>
                      <a:gd name="T2" fmla="*/ 43 w 43"/>
                      <a:gd name="T3" fmla="*/ 2 h 135"/>
                      <a:gd name="T4" fmla="*/ 35 w 43"/>
                      <a:gd name="T5" fmla="*/ 0 h 135"/>
                      <a:gd name="T6" fmla="*/ 17 w 43"/>
                      <a:gd name="T7" fmla="*/ 100 h 135"/>
                      <a:gd name="T8" fmla="*/ 17 w 43"/>
                      <a:gd name="T9" fmla="*/ 100 h 135"/>
                      <a:gd name="T10" fmla="*/ 0 w 43"/>
                      <a:gd name="T11" fmla="*/ 117 h 135"/>
                      <a:gd name="T12" fmla="*/ 17 w 43"/>
                      <a:gd name="T13" fmla="*/ 135 h 135"/>
                      <a:gd name="T14" fmla="*/ 34 w 43"/>
                      <a:gd name="T15" fmla="*/ 117 h 135"/>
                      <a:gd name="T16" fmla="*/ 25 w 43"/>
                      <a:gd name="T17" fmla="*/ 102 h 135"/>
                      <a:gd name="T18" fmla="*/ 17 w 43"/>
                      <a:gd name="T19" fmla="*/ 127 h 135"/>
                      <a:gd name="T20" fmla="*/ 8 w 43"/>
                      <a:gd name="T21" fmla="*/ 117 h 135"/>
                      <a:gd name="T22" fmla="*/ 17 w 43"/>
                      <a:gd name="T23" fmla="*/ 108 h 135"/>
                      <a:gd name="T24" fmla="*/ 26 w 43"/>
                      <a:gd name="T25" fmla="*/ 117 h 135"/>
                      <a:gd name="T26" fmla="*/ 17 w 43"/>
                      <a:gd name="T2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135">
                        <a:moveTo>
                          <a:pt x="25" y="102"/>
                        </a:moveTo>
                        <a:cubicBezTo>
                          <a:pt x="43" y="2"/>
                          <a:pt x="43" y="2"/>
                          <a:pt x="43" y="2"/>
                        </a:cubicBezTo>
                        <a:cubicBezTo>
                          <a:pt x="40" y="1"/>
                          <a:pt x="37" y="1"/>
                          <a:pt x="35" y="0"/>
                        </a:cubicBezTo>
                        <a:cubicBezTo>
                          <a:pt x="17" y="100"/>
                          <a:pt x="17" y="100"/>
                          <a:pt x="17" y="100"/>
                        </a:cubicBezTo>
                        <a:cubicBezTo>
                          <a:pt x="17" y="100"/>
                          <a:pt x="17" y="100"/>
                          <a:pt x="17" y="100"/>
                        </a:cubicBezTo>
                        <a:cubicBezTo>
                          <a:pt x="7" y="100"/>
                          <a:pt x="0" y="108"/>
                          <a:pt x="0" y="117"/>
                        </a:cubicBezTo>
                        <a:cubicBezTo>
                          <a:pt x="0" y="127"/>
                          <a:pt x="7" y="135"/>
                          <a:pt x="17" y="135"/>
                        </a:cubicBezTo>
                        <a:cubicBezTo>
                          <a:pt x="27" y="135"/>
                          <a:pt x="34" y="127"/>
                          <a:pt x="34" y="117"/>
                        </a:cubicBezTo>
                        <a:cubicBezTo>
                          <a:pt x="34" y="111"/>
                          <a:pt x="30" y="105"/>
                          <a:pt x="25" y="102"/>
                        </a:cubicBezTo>
                        <a:close/>
                        <a:moveTo>
                          <a:pt x="17" y="127"/>
                        </a:moveTo>
                        <a:cubicBezTo>
                          <a:pt x="12" y="127"/>
                          <a:pt x="8" y="122"/>
                          <a:pt x="8" y="117"/>
                        </a:cubicBezTo>
                        <a:cubicBezTo>
                          <a:pt x="8" y="112"/>
                          <a:pt x="12" y="108"/>
                          <a:pt x="17" y="108"/>
                        </a:cubicBezTo>
                        <a:cubicBezTo>
                          <a:pt x="22" y="108"/>
                          <a:pt x="26" y="112"/>
                          <a:pt x="26" y="117"/>
                        </a:cubicBezTo>
                        <a:cubicBezTo>
                          <a:pt x="26" y="122"/>
                          <a:pt x="22" y="127"/>
                          <a:pt x="17" y="12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 name="Freeform 21"/>
                  <p:cNvSpPr>
                    <a:spLocks noEditPoints="1"/>
                  </p:cNvSpPr>
                  <p:nvPr/>
                </p:nvSpPr>
                <p:spPr bwMode="auto">
                  <a:xfrm>
                    <a:off x="2781" y="2810"/>
                    <a:ext cx="87" cy="134"/>
                  </a:xfrm>
                  <a:custGeom>
                    <a:avLst/>
                    <a:gdLst>
                      <a:gd name="T0" fmla="*/ 17 w 92"/>
                      <a:gd name="T1" fmla="*/ 35 h 142"/>
                      <a:gd name="T2" fmla="*/ 21 w 92"/>
                      <a:gd name="T3" fmla="*/ 34 h 142"/>
                      <a:gd name="T4" fmla="*/ 85 w 92"/>
                      <a:gd name="T5" fmla="*/ 142 h 142"/>
                      <a:gd name="T6" fmla="*/ 92 w 92"/>
                      <a:gd name="T7" fmla="*/ 138 h 142"/>
                      <a:gd name="T8" fmla="*/ 28 w 92"/>
                      <a:gd name="T9" fmla="*/ 31 h 142"/>
                      <a:gd name="T10" fmla="*/ 34 w 92"/>
                      <a:gd name="T11" fmla="*/ 17 h 142"/>
                      <a:gd name="T12" fmla="*/ 17 w 92"/>
                      <a:gd name="T13" fmla="*/ 0 h 142"/>
                      <a:gd name="T14" fmla="*/ 0 w 92"/>
                      <a:gd name="T15" fmla="*/ 17 h 142"/>
                      <a:gd name="T16" fmla="*/ 17 w 92"/>
                      <a:gd name="T17" fmla="*/ 35 h 142"/>
                      <a:gd name="T18" fmla="*/ 17 w 92"/>
                      <a:gd name="T19" fmla="*/ 8 h 142"/>
                      <a:gd name="T20" fmla="*/ 26 w 92"/>
                      <a:gd name="T21" fmla="*/ 17 h 142"/>
                      <a:gd name="T22" fmla="*/ 17 w 92"/>
                      <a:gd name="T23" fmla="*/ 27 h 142"/>
                      <a:gd name="T24" fmla="*/ 8 w 92"/>
                      <a:gd name="T25" fmla="*/ 17 h 142"/>
                      <a:gd name="T26" fmla="*/ 17 w 92"/>
                      <a:gd name="T27"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142">
                        <a:moveTo>
                          <a:pt x="17" y="35"/>
                        </a:moveTo>
                        <a:cubicBezTo>
                          <a:pt x="18" y="35"/>
                          <a:pt x="19" y="34"/>
                          <a:pt x="21" y="34"/>
                        </a:cubicBezTo>
                        <a:cubicBezTo>
                          <a:pt x="85" y="142"/>
                          <a:pt x="85" y="142"/>
                          <a:pt x="85" y="142"/>
                        </a:cubicBezTo>
                        <a:cubicBezTo>
                          <a:pt x="87" y="141"/>
                          <a:pt x="89" y="139"/>
                          <a:pt x="92" y="138"/>
                        </a:cubicBezTo>
                        <a:cubicBezTo>
                          <a:pt x="28" y="31"/>
                          <a:pt x="28" y="31"/>
                          <a:pt x="28" y="31"/>
                        </a:cubicBezTo>
                        <a:cubicBezTo>
                          <a:pt x="32" y="27"/>
                          <a:pt x="34" y="23"/>
                          <a:pt x="34" y="17"/>
                        </a:cubicBezTo>
                        <a:cubicBezTo>
                          <a:pt x="34" y="8"/>
                          <a:pt x="27" y="0"/>
                          <a:pt x="17" y="0"/>
                        </a:cubicBezTo>
                        <a:cubicBezTo>
                          <a:pt x="7" y="0"/>
                          <a:pt x="0" y="8"/>
                          <a:pt x="0" y="17"/>
                        </a:cubicBezTo>
                        <a:cubicBezTo>
                          <a:pt x="0" y="27"/>
                          <a:pt x="7" y="35"/>
                          <a:pt x="17" y="35"/>
                        </a:cubicBezTo>
                        <a:close/>
                        <a:moveTo>
                          <a:pt x="17" y="8"/>
                        </a:moveTo>
                        <a:cubicBezTo>
                          <a:pt x="22" y="8"/>
                          <a:pt x="26" y="12"/>
                          <a:pt x="26" y="17"/>
                        </a:cubicBezTo>
                        <a:cubicBezTo>
                          <a:pt x="26" y="22"/>
                          <a:pt x="22" y="27"/>
                          <a:pt x="17" y="27"/>
                        </a:cubicBezTo>
                        <a:cubicBezTo>
                          <a:pt x="12" y="27"/>
                          <a:pt x="8" y="22"/>
                          <a:pt x="8" y="17"/>
                        </a:cubicBezTo>
                        <a:cubicBezTo>
                          <a:pt x="8" y="12"/>
                          <a:pt x="12" y="8"/>
                          <a:pt x="17"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 name="Freeform 22"/>
                  <p:cNvSpPr>
                    <a:spLocks noEditPoints="1"/>
                  </p:cNvSpPr>
                  <p:nvPr/>
                </p:nvSpPr>
                <p:spPr bwMode="auto">
                  <a:xfrm>
                    <a:off x="2670" y="3020"/>
                    <a:ext cx="141" cy="32"/>
                  </a:xfrm>
                  <a:custGeom>
                    <a:avLst/>
                    <a:gdLst>
                      <a:gd name="T0" fmla="*/ 149 w 149"/>
                      <a:gd name="T1" fmla="*/ 17 h 34"/>
                      <a:gd name="T2" fmla="*/ 149 w 149"/>
                      <a:gd name="T3" fmla="*/ 13 h 34"/>
                      <a:gd name="T4" fmla="*/ 35 w 149"/>
                      <a:gd name="T5" fmla="*/ 13 h 34"/>
                      <a:gd name="T6" fmla="*/ 18 w 149"/>
                      <a:gd name="T7" fmla="*/ 0 h 34"/>
                      <a:gd name="T8" fmla="*/ 0 w 149"/>
                      <a:gd name="T9" fmla="*/ 17 h 34"/>
                      <a:gd name="T10" fmla="*/ 18 w 149"/>
                      <a:gd name="T11" fmla="*/ 34 h 34"/>
                      <a:gd name="T12" fmla="*/ 35 w 149"/>
                      <a:gd name="T13" fmla="*/ 21 h 34"/>
                      <a:gd name="T14" fmla="*/ 149 w 149"/>
                      <a:gd name="T15" fmla="*/ 21 h 34"/>
                      <a:gd name="T16" fmla="*/ 149 w 149"/>
                      <a:gd name="T17" fmla="*/ 17 h 34"/>
                      <a:gd name="T18" fmla="*/ 18 w 149"/>
                      <a:gd name="T19" fmla="*/ 26 h 34"/>
                      <a:gd name="T20" fmla="*/ 8 w 149"/>
                      <a:gd name="T21" fmla="*/ 17 h 34"/>
                      <a:gd name="T22" fmla="*/ 18 w 149"/>
                      <a:gd name="T23" fmla="*/ 8 h 34"/>
                      <a:gd name="T24" fmla="*/ 27 w 149"/>
                      <a:gd name="T25" fmla="*/ 17 h 34"/>
                      <a:gd name="T26" fmla="*/ 18 w 149"/>
                      <a:gd name="T27"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34">
                        <a:moveTo>
                          <a:pt x="149" y="17"/>
                        </a:moveTo>
                        <a:cubicBezTo>
                          <a:pt x="149" y="16"/>
                          <a:pt x="149" y="14"/>
                          <a:pt x="149" y="13"/>
                        </a:cubicBezTo>
                        <a:cubicBezTo>
                          <a:pt x="35" y="13"/>
                          <a:pt x="35" y="13"/>
                          <a:pt x="35" y="13"/>
                        </a:cubicBezTo>
                        <a:cubicBezTo>
                          <a:pt x="33" y="5"/>
                          <a:pt x="26" y="0"/>
                          <a:pt x="18" y="0"/>
                        </a:cubicBezTo>
                        <a:cubicBezTo>
                          <a:pt x="8" y="0"/>
                          <a:pt x="0" y="7"/>
                          <a:pt x="0" y="17"/>
                        </a:cubicBezTo>
                        <a:cubicBezTo>
                          <a:pt x="0" y="27"/>
                          <a:pt x="8" y="34"/>
                          <a:pt x="18" y="34"/>
                        </a:cubicBezTo>
                        <a:cubicBezTo>
                          <a:pt x="26" y="34"/>
                          <a:pt x="33" y="29"/>
                          <a:pt x="35" y="21"/>
                        </a:cubicBezTo>
                        <a:cubicBezTo>
                          <a:pt x="149" y="21"/>
                          <a:pt x="149" y="21"/>
                          <a:pt x="149" y="21"/>
                        </a:cubicBezTo>
                        <a:cubicBezTo>
                          <a:pt x="149" y="20"/>
                          <a:pt x="149" y="18"/>
                          <a:pt x="149" y="17"/>
                        </a:cubicBezTo>
                        <a:close/>
                        <a:moveTo>
                          <a:pt x="18" y="26"/>
                        </a:moveTo>
                        <a:cubicBezTo>
                          <a:pt x="13" y="26"/>
                          <a:pt x="8" y="22"/>
                          <a:pt x="8" y="17"/>
                        </a:cubicBezTo>
                        <a:cubicBezTo>
                          <a:pt x="8" y="12"/>
                          <a:pt x="13" y="8"/>
                          <a:pt x="18" y="8"/>
                        </a:cubicBezTo>
                        <a:cubicBezTo>
                          <a:pt x="23" y="8"/>
                          <a:pt x="27" y="12"/>
                          <a:pt x="27" y="17"/>
                        </a:cubicBezTo>
                        <a:cubicBezTo>
                          <a:pt x="27" y="22"/>
                          <a:pt x="23" y="26"/>
                          <a:pt x="18" y="2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 name="Freeform 23"/>
                  <p:cNvSpPr>
                    <a:spLocks noEditPoints="1"/>
                  </p:cNvSpPr>
                  <p:nvPr/>
                </p:nvSpPr>
                <p:spPr bwMode="auto">
                  <a:xfrm>
                    <a:off x="2936" y="3141"/>
                    <a:ext cx="36" cy="99"/>
                  </a:xfrm>
                  <a:custGeom>
                    <a:avLst/>
                    <a:gdLst>
                      <a:gd name="T0" fmla="*/ 21 w 38"/>
                      <a:gd name="T1" fmla="*/ 69 h 104"/>
                      <a:gd name="T2" fmla="*/ 8 w 38"/>
                      <a:gd name="T3" fmla="*/ 0 h 104"/>
                      <a:gd name="T4" fmla="*/ 0 w 38"/>
                      <a:gd name="T5" fmla="*/ 2 h 104"/>
                      <a:gd name="T6" fmla="*/ 13 w 38"/>
                      <a:gd name="T7" fmla="*/ 71 h 104"/>
                      <a:gd name="T8" fmla="*/ 3 w 38"/>
                      <a:gd name="T9" fmla="*/ 86 h 104"/>
                      <a:gd name="T10" fmla="*/ 20 w 38"/>
                      <a:gd name="T11" fmla="*/ 104 h 104"/>
                      <a:gd name="T12" fmla="*/ 38 w 38"/>
                      <a:gd name="T13" fmla="*/ 86 h 104"/>
                      <a:gd name="T14" fmla="*/ 21 w 38"/>
                      <a:gd name="T15" fmla="*/ 69 h 104"/>
                      <a:gd name="T16" fmla="*/ 20 w 38"/>
                      <a:gd name="T17" fmla="*/ 96 h 104"/>
                      <a:gd name="T18" fmla="*/ 11 w 38"/>
                      <a:gd name="T19" fmla="*/ 86 h 104"/>
                      <a:gd name="T20" fmla="*/ 20 w 38"/>
                      <a:gd name="T21" fmla="*/ 77 h 104"/>
                      <a:gd name="T22" fmla="*/ 30 w 38"/>
                      <a:gd name="T23" fmla="*/ 86 h 104"/>
                      <a:gd name="T24" fmla="*/ 20 w 38"/>
                      <a:gd name="T25"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04">
                        <a:moveTo>
                          <a:pt x="21" y="69"/>
                        </a:moveTo>
                        <a:cubicBezTo>
                          <a:pt x="8" y="0"/>
                          <a:pt x="8" y="0"/>
                          <a:pt x="8" y="0"/>
                        </a:cubicBezTo>
                        <a:cubicBezTo>
                          <a:pt x="5" y="1"/>
                          <a:pt x="3" y="1"/>
                          <a:pt x="0" y="2"/>
                        </a:cubicBezTo>
                        <a:cubicBezTo>
                          <a:pt x="13" y="71"/>
                          <a:pt x="13" y="71"/>
                          <a:pt x="13" y="71"/>
                        </a:cubicBezTo>
                        <a:cubicBezTo>
                          <a:pt x="7" y="73"/>
                          <a:pt x="3" y="79"/>
                          <a:pt x="3" y="86"/>
                        </a:cubicBezTo>
                        <a:cubicBezTo>
                          <a:pt x="3" y="96"/>
                          <a:pt x="11" y="104"/>
                          <a:pt x="20" y="104"/>
                        </a:cubicBezTo>
                        <a:cubicBezTo>
                          <a:pt x="30" y="104"/>
                          <a:pt x="38" y="96"/>
                          <a:pt x="38" y="86"/>
                        </a:cubicBezTo>
                        <a:cubicBezTo>
                          <a:pt x="38" y="77"/>
                          <a:pt x="30" y="69"/>
                          <a:pt x="21" y="69"/>
                        </a:cubicBezTo>
                        <a:close/>
                        <a:moveTo>
                          <a:pt x="20" y="96"/>
                        </a:moveTo>
                        <a:cubicBezTo>
                          <a:pt x="15" y="96"/>
                          <a:pt x="11" y="91"/>
                          <a:pt x="11" y="86"/>
                        </a:cubicBezTo>
                        <a:cubicBezTo>
                          <a:pt x="11" y="81"/>
                          <a:pt x="15" y="77"/>
                          <a:pt x="20" y="77"/>
                        </a:cubicBezTo>
                        <a:cubicBezTo>
                          <a:pt x="25" y="77"/>
                          <a:pt x="30" y="81"/>
                          <a:pt x="30" y="86"/>
                        </a:cubicBezTo>
                        <a:cubicBezTo>
                          <a:pt x="30" y="91"/>
                          <a:pt x="25" y="96"/>
                          <a:pt x="20" y="96"/>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 name="Freeform 24"/>
                  <p:cNvSpPr>
                    <a:spLocks noEditPoints="1"/>
                  </p:cNvSpPr>
                  <p:nvPr/>
                </p:nvSpPr>
                <p:spPr bwMode="auto">
                  <a:xfrm>
                    <a:off x="2934" y="2793"/>
                    <a:ext cx="38" cy="136"/>
                  </a:xfrm>
                  <a:custGeom>
                    <a:avLst/>
                    <a:gdLst>
                      <a:gd name="T0" fmla="*/ 18 w 40"/>
                      <a:gd name="T1" fmla="*/ 34 h 144"/>
                      <a:gd name="T2" fmla="*/ 0 w 40"/>
                      <a:gd name="T3" fmla="*/ 143 h 144"/>
                      <a:gd name="T4" fmla="*/ 8 w 40"/>
                      <a:gd name="T5" fmla="*/ 144 h 144"/>
                      <a:gd name="T6" fmla="*/ 26 w 40"/>
                      <a:gd name="T7" fmla="*/ 34 h 144"/>
                      <a:gd name="T8" fmla="*/ 40 w 40"/>
                      <a:gd name="T9" fmla="*/ 17 h 144"/>
                      <a:gd name="T10" fmla="*/ 23 w 40"/>
                      <a:gd name="T11" fmla="*/ 0 h 144"/>
                      <a:gd name="T12" fmla="*/ 6 w 40"/>
                      <a:gd name="T13" fmla="*/ 17 h 144"/>
                      <a:gd name="T14" fmla="*/ 18 w 40"/>
                      <a:gd name="T15" fmla="*/ 34 h 144"/>
                      <a:gd name="T16" fmla="*/ 23 w 40"/>
                      <a:gd name="T17" fmla="*/ 8 h 144"/>
                      <a:gd name="T18" fmla="*/ 32 w 40"/>
                      <a:gd name="T19" fmla="*/ 17 h 144"/>
                      <a:gd name="T20" fmla="*/ 23 w 40"/>
                      <a:gd name="T21" fmla="*/ 27 h 144"/>
                      <a:gd name="T22" fmla="*/ 14 w 40"/>
                      <a:gd name="T23" fmla="*/ 17 h 144"/>
                      <a:gd name="T24" fmla="*/ 23 w 40"/>
                      <a:gd name="T25"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44">
                        <a:moveTo>
                          <a:pt x="18" y="34"/>
                        </a:moveTo>
                        <a:cubicBezTo>
                          <a:pt x="0" y="143"/>
                          <a:pt x="0" y="143"/>
                          <a:pt x="0" y="143"/>
                        </a:cubicBezTo>
                        <a:cubicBezTo>
                          <a:pt x="2" y="143"/>
                          <a:pt x="5" y="144"/>
                          <a:pt x="8" y="144"/>
                        </a:cubicBezTo>
                        <a:cubicBezTo>
                          <a:pt x="26" y="34"/>
                          <a:pt x="26" y="34"/>
                          <a:pt x="26" y="34"/>
                        </a:cubicBezTo>
                        <a:cubicBezTo>
                          <a:pt x="34" y="33"/>
                          <a:pt x="40" y="26"/>
                          <a:pt x="40" y="17"/>
                        </a:cubicBezTo>
                        <a:cubicBezTo>
                          <a:pt x="40" y="8"/>
                          <a:pt x="33" y="0"/>
                          <a:pt x="23" y="0"/>
                        </a:cubicBezTo>
                        <a:cubicBezTo>
                          <a:pt x="14" y="0"/>
                          <a:pt x="6" y="8"/>
                          <a:pt x="6" y="17"/>
                        </a:cubicBezTo>
                        <a:cubicBezTo>
                          <a:pt x="6" y="25"/>
                          <a:pt x="11" y="32"/>
                          <a:pt x="18" y="34"/>
                        </a:cubicBezTo>
                        <a:close/>
                        <a:moveTo>
                          <a:pt x="23" y="8"/>
                        </a:moveTo>
                        <a:cubicBezTo>
                          <a:pt x="28" y="8"/>
                          <a:pt x="32" y="12"/>
                          <a:pt x="32" y="17"/>
                        </a:cubicBezTo>
                        <a:cubicBezTo>
                          <a:pt x="32" y="23"/>
                          <a:pt x="28" y="27"/>
                          <a:pt x="23" y="27"/>
                        </a:cubicBezTo>
                        <a:cubicBezTo>
                          <a:pt x="18" y="27"/>
                          <a:pt x="14" y="23"/>
                          <a:pt x="14" y="17"/>
                        </a:cubicBezTo>
                        <a:cubicBezTo>
                          <a:pt x="14" y="12"/>
                          <a:pt x="18" y="8"/>
                          <a:pt x="23" y="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2" name="Group 1"/>
          <p:cNvGrpSpPr>
            <a:grpSpLocks noChangeAspect="1"/>
          </p:cNvGrpSpPr>
          <p:nvPr/>
        </p:nvGrpSpPr>
        <p:grpSpPr>
          <a:xfrm>
            <a:off x="97527" y="3743486"/>
            <a:ext cx="2934073" cy="2950278"/>
            <a:chOff x="1820784" y="1427262"/>
            <a:chExt cx="4890122" cy="4917131"/>
          </a:xfrm>
        </p:grpSpPr>
        <p:pic>
          <p:nvPicPr>
            <p:cNvPr id="75" name="Picture 74"/>
            <p:cNvPicPr>
              <a:picLocks noChangeAspect="1"/>
            </p:cNvPicPr>
            <p:nvPr/>
          </p:nvPicPr>
          <p:blipFill>
            <a:blip r:embed="rId8"/>
            <a:stretch>
              <a:fillRect/>
            </a:stretch>
          </p:blipFill>
          <p:spPr>
            <a:xfrm>
              <a:off x="1820784" y="1427262"/>
              <a:ext cx="4890122" cy="2816220"/>
            </a:xfrm>
            <a:prstGeom prst="rect">
              <a:avLst/>
            </a:prstGeom>
          </p:spPr>
        </p:pic>
        <p:pic>
          <p:nvPicPr>
            <p:cNvPr id="76" name="Picture 75"/>
            <p:cNvPicPr>
              <a:picLocks noChangeAspect="1"/>
            </p:cNvPicPr>
            <p:nvPr/>
          </p:nvPicPr>
          <p:blipFill>
            <a:blip r:embed="rId9"/>
            <a:stretch>
              <a:fillRect/>
            </a:stretch>
          </p:blipFill>
          <p:spPr>
            <a:xfrm>
              <a:off x="2660634" y="4263386"/>
              <a:ext cx="548617" cy="2071503"/>
            </a:xfrm>
            <a:prstGeom prst="rect">
              <a:avLst/>
            </a:prstGeom>
          </p:spPr>
        </p:pic>
        <p:pic>
          <p:nvPicPr>
            <p:cNvPr id="77" name="Picture 76"/>
            <p:cNvPicPr>
              <a:picLocks noChangeAspect="1"/>
            </p:cNvPicPr>
            <p:nvPr/>
          </p:nvPicPr>
          <p:blipFill>
            <a:blip r:embed="rId10"/>
            <a:stretch>
              <a:fillRect/>
            </a:stretch>
          </p:blipFill>
          <p:spPr>
            <a:xfrm>
              <a:off x="4064863" y="4263386"/>
              <a:ext cx="534582" cy="2071504"/>
            </a:xfrm>
            <a:prstGeom prst="rect">
              <a:avLst/>
            </a:prstGeom>
          </p:spPr>
        </p:pic>
        <p:pic>
          <p:nvPicPr>
            <p:cNvPr id="78" name="Picture 77"/>
            <p:cNvPicPr>
              <a:picLocks noChangeAspect="1"/>
            </p:cNvPicPr>
            <p:nvPr/>
          </p:nvPicPr>
          <p:blipFill>
            <a:blip r:embed="rId11"/>
            <a:stretch>
              <a:fillRect/>
            </a:stretch>
          </p:blipFill>
          <p:spPr>
            <a:xfrm>
              <a:off x="5470879" y="4263387"/>
              <a:ext cx="544116" cy="2081006"/>
            </a:xfrm>
            <a:prstGeom prst="rect">
              <a:avLst/>
            </a:prstGeom>
          </p:spPr>
        </p:pic>
      </p:grpSp>
      <p:grpSp>
        <p:nvGrpSpPr>
          <p:cNvPr id="9" name="Group 8"/>
          <p:cNvGrpSpPr/>
          <p:nvPr/>
        </p:nvGrpSpPr>
        <p:grpSpPr>
          <a:xfrm>
            <a:off x="3642202" y="5703322"/>
            <a:ext cx="8191023" cy="1108283"/>
            <a:chOff x="3639980" y="5740845"/>
            <a:chExt cx="8191023" cy="1108283"/>
          </a:xfrm>
        </p:grpSpPr>
        <p:grpSp>
          <p:nvGrpSpPr>
            <p:cNvPr id="80" name="Group 79"/>
            <p:cNvGrpSpPr/>
            <p:nvPr/>
          </p:nvGrpSpPr>
          <p:grpSpPr>
            <a:xfrm>
              <a:off x="3639980" y="5740845"/>
              <a:ext cx="8191023" cy="1108283"/>
              <a:chOff x="3788252" y="3169721"/>
              <a:chExt cx="8191023" cy="1108283"/>
            </a:xfrm>
          </p:grpSpPr>
          <p:sp>
            <p:nvSpPr>
              <p:cNvPr id="81" name="Rectangle 80"/>
              <p:cNvSpPr/>
              <p:nvPr/>
            </p:nvSpPr>
            <p:spPr>
              <a:xfrm>
                <a:off x="4921985" y="3354674"/>
                <a:ext cx="7057290" cy="923330"/>
              </a:xfrm>
              <a:prstGeom prst="rect">
                <a:avLst/>
              </a:prstGeom>
            </p:spPr>
            <p:txBody>
              <a:bodyPr wrap="square">
                <a:spAutoFit/>
              </a:bodyPr>
              <a:lstStyle/>
              <a:p>
                <a:r>
                  <a:rPr lang="en-US" b="1" dirty="0">
                    <a:solidFill>
                      <a:schemeClr val="bg1"/>
                    </a:solidFill>
                    <a:latin typeface="Segoe UI" panose="020B0502040204020203" pitchFamily="34" charset="0"/>
                  </a:rPr>
                  <a:t>CONNECT WITH BLOCKCHAIN ENGINEERING TEAM</a:t>
                </a:r>
              </a:p>
              <a:p>
                <a:pPr marL="285750" indent="-285750">
                  <a:buFont typeface="Arial" panose="020B0604020202020204" pitchFamily="34" charset="0"/>
                  <a:buChar char="•"/>
                </a:pPr>
                <a:r>
                  <a:rPr lang="en-US" dirty="0">
                    <a:solidFill>
                      <a:schemeClr val="bg1"/>
                    </a:solidFill>
                    <a:latin typeface="Segoe UI" panose="020B0502040204020203" pitchFamily="34" charset="0"/>
                  </a:rPr>
                  <a:t>Join Blockchain Azure Advisors group on Yammer: </a:t>
                </a:r>
                <a:r>
                  <a:rPr lang="en-US" dirty="0">
                    <a:hlinkClick r:id="rId12"/>
                  </a:rPr>
                  <a:t>http://aka.ms/AzureAdvisors  </a:t>
                </a:r>
                <a:r>
                  <a:rPr lang="en-IN" u="sng" dirty="0">
                    <a:solidFill>
                      <a:schemeClr val="bg1"/>
                    </a:solidFill>
                  </a:rPr>
                  <a:t> </a:t>
                </a:r>
              </a:p>
            </p:txBody>
          </p:sp>
          <p:grpSp>
            <p:nvGrpSpPr>
              <p:cNvPr id="84" name="Group 83"/>
              <p:cNvGrpSpPr>
                <a:grpSpLocks noChangeAspect="1"/>
              </p:cNvGrpSpPr>
              <p:nvPr/>
            </p:nvGrpSpPr>
            <p:grpSpPr bwMode="auto">
              <a:xfrm>
                <a:off x="3998871" y="3395068"/>
                <a:ext cx="594998" cy="565542"/>
                <a:chOff x="3711" y="2011"/>
                <a:chExt cx="404" cy="384"/>
              </a:xfrm>
            </p:grpSpPr>
            <p:sp>
              <p:nvSpPr>
                <p:cNvPr id="85" name="Line 9"/>
                <p:cNvSpPr>
                  <a:spLocks noChangeShapeType="1"/>
                </p:cNvSpPr>
                <p:nvPr/>
              </p:nvSpPr>
              <p:spPr bwMode="auto">
                <a:xfrm>
                  <a:off x="3711"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10"/>
                <p:cNvSpPr>
                  <a:spLocks noChangeShapeType="1"/>
                </p:cNvSpPr>
                <p:nvPr/>
              </p:nvSpPr>
              <p:spPr bwMode="auto">
                <a:xfrm flipH="1">
                  <a:off x="3711"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11"/>
                <p:cNvSpPr>
                  <a:spLocks noChangeShapeType="1"/>
                </p:cNvSpPr>
                <p:nvPr/>
              </p:nvSpPr>
              <p:spPr bwMode="auto">
                <a:xfrm>
                  <a:off x="3803"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12"/>
                <p:cNvSpPr>
                  <a:spLocks noChangeShapeType="1"/>
                </p:cNvSpPr>
                <p:nvPr/>
              </p:nvSpPr>
              <p:spPr bwMode="auto">
                <a:xfrm flipH="1">
                  <a:off x="3803"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13"/>
                <p:cNvSpPr>
                  <a:spLocks noChangeShapeType="1"/>
                </p:cNvSpPr>
                <p:nvPr/>
              </p:nvSpPr>
              <p:spPr bwMode="auto">
                <a:xfrm>
                  <a:off x="3985" y="2136"/>
                  <a:ext cx="56"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14"/>
                <p:cNvSpPr>
                  <a:spLocks noChangeShapeType="1"/>
                </p:cNvSpPr>
                <p:nvPr/>
              </p:nvSpPr>
              <p:spPr bwMode="auto">
                <a:xfrm flipH="1">
                  <a:off x="3985" y="2136"/>
                  <a:ext cx="56"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5"/>
                <p:cNvSpPr>
                  <a:spLocks/>
                </p:cNvSpPr>
                <p:nvPr/>
              </p:nvSpPr>
              <p:spPr bwMode="auto">
                <a:xfrm>
                  <a:off x="4075" y="2164"/>
                  <a:ext cx="40" cy="41"/>
                </a:xfrm>
                <a:custGeom>
                  <a:avLst/>
                  <a:gdLst>
                    <a:gd name="T0" fmla="*/ 0 w 40"/>
                    <a:gd name="T1" fmla="*/ 41 h 41"/>
                    <a:gd name="T2" fmla="*/ 2 w 40"/>
                    <a:gd name="T3" fmla="*/ 0 h 41"/>
                    <a:gd name="T4" fmla="*/ 40 w 40"/>
                    <a:gd name="T5" fmla="*/ 3 h 41"/>
                  </a:gdLst>
                  <a:ahLst/>
                  <a:cxnLst>
                    <a:cxn ang="0">
                      <a:pos x="T0" y="T1"/>
                    </a:cxn>
                    <a:cxn ang="0">
                      <a:pos x="T2" y="T3"/>
                    </a:cxn>
                    <a:cxn ang="0">
                      <a:pos x="T4" y="T5"/>
                    </a:cxn>
                  </a:cxnLst>
                  <a:rect l="0" t="0" r="r" b="b"/>
                  <a:pathLst>
                    <a:path w="40" h="41">
                      <a:moveTo>
                        <a:pt x="0" y="41"/>
                      </a:moveTo>
                      <a:lnTo>
                        <a:pt x="2" y="0"/>
                      </a:lnTo>
                      <a:lnTo>
                        <a:pt x="40" y="3"/>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16"/>
                <p:cNvSpPr>
                  <a:spLocks/>
                </p:cNvSpPr>
                <p:nvPr/>
              </p:nvSpPr>
              <p:spPr bwMode="auto">
                <a:xfrm>
                  <a:off x="3836" y="2011"/>
                  <a:ext cx="39" cy="43"/>
                </a:xfrm>
                <a:custGeom>
                  <a:avLst/>
                  <a:gdLst>
                    <a:gd name="T0" fmla="*/ 3 w 39"/>
                    <a:gd name="T1" fmla="*/ 43 h 43"/>
                    <a:gd name="T2" fmla="*/ 0 w 39"/>
                    <a:gd name="T3" fmla="*/ 2 h 43"/>
                    <a:gd name="T4" fmla="*/ 39 w 39"/>
                    <a:gd name="T5" fmla="*/ 0 h 43"/>
                  </a:gdLst>
                  <a:ahLst/>
                  <a:cxnLst>
                    <a:cxn ang="0">
                      <a:pos x="T0" y="T1"/>
                    </a:cxn>
                    <a:cxn ang="0">
                      <a:pos x="T2" y="T3"/>
                    </a:cxn>
                    <a:cxn ang="0">
                      <a:pos x="T4" y="T5"/>
                    </a:cxn>
                  </a:cxnLst>
                  <a:rect l="0" t="0" r="r" b="b"/>
                  <a:pathLst>
                    <a:path w="39" h="43">
                      <a:moveTo>
                        <a:pt x="3" y="43"/>
                      </a:moveTo>
                      <a:lnTo>
                        <a:pt x="0" y="2"/>
                      </a:lnTo>
                      <a:lnTo>
                        <a:pt x="39" y="0"/>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Oval 17"/>
                <p:cNvSpPr>
                  <a:spLocks noChangeArrowheads="1"/>
                </p:cNvSpPr>
                <p:nvPr/>
              </p:nvSpPr>
              <p:spPr bwMode="auto">
                <a:xfrm>
                  <a:off x="3783" y="2292"/>
                  <a:ext cx="56"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Oval 18"/>
                <p:cNvSpPr>
                  <a:spLocks noChangeArrowheads="1"/>
                </p:cNvSpPr>
                <p:nvPr/>
              </p:nvSpPr>
              <p:spPr bwMode="auto">
                <a:xfrm>
                  <a:off x="3892" y="2340"/>
                  <a:ext cx="55"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Oval 19"/>
                <p:cNvSpPr>
                  <a:spLocks noChangeArrowheads="1"/>
                </p:cNvSpPr>
                <p:nvPr/>
              </p:nvSpPr>
              <p:spPr bwMode="auto">
                <a:xfrm>
                  <a:off x="3985" y="2268"/>
                  <a:ext cx="56"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0"/>
                <p:cNvSpPr>
                  <a:spLocks noChangeShapeType="1"/>
                </p:cNvSpPr>
                <p:nvPr/>
              </p:nvSpPr>
              <p:spPr bwMode="auto">
                <a:xfrm flipV="1">
                  <a:off x="3742" y="2227"/>
                  <a:ext cx="51" cy="24"/>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21"/>
                <p:cNvSpPr>
                  <a:spLocks noChangeShapeType="1"/>
                </p:cNvSpPr>
                <p:nvPr/>
              </p:nvSpPr>
              <p:spPr bwMode="auto">
                <a:xfrm>
                  <a:off x="3769" y="2239"/>
                  <a:ext cx="29" cy="6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2"/>
                <p:cNvSpPr>
                  <a:spLocks/>
                </p:cNvSpPr>
                <p:nvPr/>
              </p:nvSpPr>
              <p:spPr bwMode="auto">
                <a:xfrm>
                  <a:off x="4038" y="2174"/>
                  <a:ext cx="77" cy="111"/>
                </a:xfrm>
                <a:custGeom>
                  <a:avLst/>
                  <a:gdLst>
                    <a:gd name="T0" fmla="*/ 41 w 77"/>
                    <a:gd name="T1" fmla="*/ 0 h 111"/>
                    <a:gd name="T2" fmla="*/ 77 w 77"/>
                    <a:gd name="T3" fmla="*/ 34 h 111"/>
                    <a:gd name="T4" fmla="*/ 0 w 77"/>
                    <a:gd name="T5" fmla="*/ 111 h 111"/>
                  </a:gdLst>
                  <a:ahLst/>
                  <a:cxnLst>
                    <a:cxn ang="0">
                      <a:pos x="T0" y="T1"/>
                    </a:cxn>
                    <a:cxn ang="0">
                      <a:pos x="T2" y="T3"/>
                    </a:cxn>
                    <a:cxn ang="0">
                      <a:pos x="T4" y="T5"/>
                    </a:cxn>
                  </a:cxnLst>
                  <a:rect l="0" t="0" r="r" b="b"/>
                  <a:pathLst>
                    <a:path w="77" h="111">
                      <a:moveTo>
                        <a:pt x="41" y="0"/>
                      </a:moveTo>
                      <a:lnTo>
                        <a:pt x="77" y="34"/>
                      </a:lnTo>
                      <a:lnTo>
                        <a:pt x="0" y="111"/>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3788252" y="3169721"/>
                <a:ext cx="1016237" cy="1016237"/>
                <a:chOff x="3409613" y="4239780"/>
                <a:chExt cx="1016237" cy="1016237"/>
              </a:xfrm>
            </p:grpSpPr>
            <p:sp>
              <p:nvSpPr>
                <p:cNvPr id="83" name="Oval 82"/>
                <p:cNvSpPr/>
                <p:nvPr/>
              </p:nvSpPr>
              <p:spPr bwMode="auto">
                <a:xfrm>
                  <a:off x="3409613" y="4239780"/>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5122" name="Picture 2" descr="Image result for connected icon"/>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91100" y="5994771"/>
              <a:ext cx="508384" cy="5083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32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p:cNvSpPr>
          <p:nvPr/>
        </p:nvSpPr>
        <p:spPr>
          <a:xfrm>
            <a:off x="215757" y="241648"/>
            <a:ext cx="11976243" cy="914400"/>
          </a:xfrm>
          <a:prstGeom prst="rect">
            <a:avLst/>
          </a:prstGeom>
          <a:noFill/>
          <a:extLst>
            <a:ext uri="{909E8E84-426E-40DD-AFC4-6F175D3DCCD1}">
              <a14:hiddenFill xmlns:a14="http://schemas.microsoft.com/office/drawing/2010/main">
                <a:pattFill>
                  <a:fgClr>
                    <a:srgbClr val="FFFFFF"/>
                  </a:fgClr>
                  <a:bgClr>
                    <a:srgbClr val="FFFFFF"/>
                  </a:bgClr>
                </a:pattFill>
              </a14:hiddenFill>
            </a:ext>
          </a:extLst>
        </p:spPr>
        <p:txBody>
          <a:bodyPr>
            <a:noAutofit/>
          </a:bodyPr>
          <a:lst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a:lstStyle>
          <a:p>
            <a:pPr marL="0" marR="0" lvl="0" indent="0" algn="l" defTabSz="1028791" rtl="0" eaLnBrk="1" fontAlgn="base" latinLnBrk="0" hangingPunct="1">
              <a:lnSpc>
                <a:spcPct val="100000"/>
              </a:lnSpc>
              <a:spcBef>
                <a:spcPct val="0"/>
              </a:spcBef>
              <a:spcAft>
                <a:spcPct val="0"/>
              </a:spcAft>
              <a:buClrTx/>
              <a:buSzTx/>
              <a:buFontTx/>
              <a:buNone/>
              <a:tabLst/>
              <a:defRPr/>
            </a:pPr>
            <a:r>
              <a:rPr lang="en-US" sz="3200" kern="0" dirty="0">
                <a:solidFill>
                  <a:srgbClr val="0072C6"/>
                </a:solidFill>
                <a:latin typeface="Segoe UI Light"/>
              </a:rPr>
              <a:t>Build enterprise-ready blockchain middleware</a:t>
            </a:r>
            <a:endParaRPr kumimoji="0" lang="en-US" sz="3200" b="0" i="0" u="none" strike="noStrike" kern="0" cap="none" spc="0" normalizeH="0" baseline="0" noProof="0" dirty="0">
              <a:ln>
                <a:noFill/>
              </a:ln>
              <a:solidFill>
                <a:srgbClr val="0072C6"/>
              </a:solidFill>
              <a:effectLst/>
              <a:uLnTx/>
              <a:uFillTx/>
              <a:latin typeface="Segoe UI Light"/>
            </a:endParaRPr>
          </a:p>
        </p:txBody>
      </p:sp>
      <p:grpSp>
        <p:nvGrpSpPr>
          <p:cNvPr id="3" name="Group 2"/>
          <p:cNvGrpSpPr/>
          <p:nvPr/>
        </p:nvGrpSpPr>
        <p:grpSpPr>
          <a:xfrm>
            <a:off x="503339" y="1360860"/>
            <a:ext cx="6518246" cy="5124644"/>
            <a:chOff x="2063693" y="1360860"/>
            <a:chExt cx="6518246" cy="5124644"/>
          </a:xfrm>
        </p:grpSpPr>
        <p:grpSp>
          <p:nvGrpSpPr>
            <p:cNvPr id="143" name="Group 3"/>
            <p:cNvGrpSpPr/>
            <p:nvPr/>
          </p:nvGrpSpPr>
          <p:grpSpPr>
            <a:xfrm>
              <a:off x="2117490" y="1360860"/>
              <a:ext cx="6265328" cy="5124644"/>
              <a:chOff x="892696" y="1360860"/>
              <a:chExt cx="6265328" cy="5124644"/>
            </a:xfrm>
          </p:grpSpPr>
          <p:sp>
            <p:nvSpPr>
              <p:cNvPr id="144" name="Rounded Rectangle 4"/>
              <p:cNvSpPr/>
              <p:nvPr/>
            </p:nvSpPr>
            <p:spPr>
              <a:xfrm>
                <a:off x="1361099" y="4644748"/>
                <a:ext cx="5789002" cy="1468141"/>
              </a:xfrm>
              <a:prstGeom prst="roundRect">
                <a:avLst>
                  <a:gd name="adj" fmla="val 8667"/>
                </a:avLst>
              </a:prstGeom>
              <a:solidFill>
                <a:srgbClr val="BDD7EE"/>
              </a:solidFill>
              <a:ln w="12700" cap="flat" cmpd="sng" algn="ctr">
                <a:solidFill>
                  <a:schemeClr val="tx1">
                    <a:lumMod val="75000"/>
                  </a:scheme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145" name="Rounded Rectangle 7"/>
              <p:cNvSpPr/>
              <p:nvPr/>
            </p:nvSpPr>
            <p:spPr>
              <a:xfrm>
                <a:off x="1427006" y="5072006"/>
                <a:ext cx="4088584" cy="977320"/>
              </a:xfrm>
              <a:prstGeom prst="roundRect">
                <a:avLst>
                  <a:gd name="adj" fmla="val 10658"/>
                </a:avLst>
              </a:prstGeom>
              <a:solidFill>
                <a:srgbClr val="F2F2F2"/>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146" name="Rounded Rectangle 8"/>
              <p:cNvSpPr/>
              <p:nvPr/>
            </p:nvSpPr>
            <p:spPr bwMode="auto">
              <a:xfrm>
                <a:off x="1427288" y="5240839"/>
                <a:ext cx="4084985" cy="810391"/>
              </a:xfrm>
              <a:prstGeom prst="roundRect">
                <a:avLst>
                  <a:gd name="adj" fmla="val 10456"/>
                </a:avLst>
              </a:prstGeom>
              <a:solidFill>
                <a:schemeClr val="accent4">
                  <a:lumMod val="40000"/>
                  <a:lumOff val="6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47" name="Rounded Rectangle 9"/>
              <p:cNvSpPr/>
              <p:nvPr/>
            </p:nvSpPr>
            <p:spPr bwMode="auto">
              <a:xfrm>
                <a:off x="4296741" y="1360861"/>
                <a:ext cx="798403" cy="1715113"/>
              </a:xfrm>
              <a:prstGeom prst="roundRect">
                <a:avLst>
                  <a:gd name="adj" fmla="val 6306"/>
                </a:avLst>
              </a:prstGeom>
              <a:solidFill>
                <a:srgbClr val="00206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Healthcare</a:t>
                </a:r>
              </a:p>
            </p:txBody>
          </p:sp>
          <p:sp>
            <p:nvSpPr>
              <p:cNvPr id="148" name="Rounded Rectangle 10"/>
              <p:cNvSpPr/>
              <p:nvPr/>
            </p:nvSpPr>
            <p:spPr bwMode="auto">
              <a:xfrm>
                <a:off x="3371225" y="1360861"/>
                <a:ext cx="798403" cy="1715113"/>
              </a:xfrm>
              <a:prstGeom prst="roundRect">
                <a:avLst>
                  <a:gd name="adj" fmla="val 6306"/>
                </a:avLst>
              </a:prstGeom>
              <a:solidFill>
                <a:srgbClr val="C0000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Retail &amp; CPG</a:t>
                </a:r>
              </a:p>
            </p:txBody>
          </p:sp>
          <p:sp>
            <p:nvSpPr>
              <p:cNvPr id="149" name="Rounded Rectangle 11"/>
              <p:cNvSpPr/>
              <p:nvPr/>
            </p:nvSpPr>
            <p:spPr bwMode="auto">
              <a:xfrm>
                <a:off x="5201088" y="1360861"/>
                <a:ext cx="904280" cy="1715113"/>
              </a:xfrm>
              <a:prstGeom prst="roundRect">
                <a:avLst>
                  <a:gd name="adj" fmla="val 8526"/>
                </a:avLst>
              </a:prstGeom>
              <a:solidFill>
                <a:srgbClr val="00B05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Government</a:t>
                </a:r>
              </a:p>
            </p:txBody>
          </p:sp>
          <p:sp>
            <p:nvSpPr>
              <p:cNvPr id="150" name="Rounded Rectangle 12"/>
              <p:cNvSpPr/>
              <p:nvPr/>
            </p:nvSpPr>
            <p:spPr bwMode="auto">
              <a:xfrm>
                <a:off x="2474006" y="1360861"/>
                <a:ext cx="798403" cy="1715113"/>
              </a:xfrm>
              <a:prstGeom prst="roundRect">
                <a:avLst>
                  <a:gd name="adj" fmla="val 4086"/>
                </a:avLst>
              </a:prstGeom>
              <a:solidFill>
                <a:srgbClr val="7030A0"/>
              </a:solidFill>
              <a:ln w="9525" cap="flat" cmpd="sng" algn="ctr">
                <a:solidFill>
                  <a:srgbClr val="969696"/>
                </a:solidFill>
                <a:prstDash val="solid"/>
                <a:round/>
                <a:headEnd type="none" w="med" len="med"/>
                <a:tailEnd type="none" w="med" len="med"/>
              </a:ln>
              <a:effectLst/>
            </p:spPr>
            <p:txBody>
              <a:bodyPr vert="horz" wrap="square" lIns="0" tIns="91440" rIns="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Segoe UI"/>
                    <a:ea typeface="+mn-ea"/>
                    <a:cs typeface="+mn-cs"/>
                  </a:rPr>
                  <a:t>Discrete Manufacturing</a:t>
                </a:r>
              </a:p>
            </p:txBody>
          </p:sp>
          <p:sp>
            <p:nvSpPr>
              <p:cNvPr id="151" name="Rounded Rectangle 13"/>
              <p:cNvSpPr/>
              <p:nvPr/>
            </p:nvSpPr>
            <p:spPr bwMode="auto">
              <a:xfrm>
                <a:off x="1552886" y="1360861"/>
                <a:ext cx="798403" cy="1715113"/>
              </a:xfrm>
              <a:prstGeom prst="roundRect">
                <a:avLst>
                  <a:gd name="adj" fmla="val 7786"/>
                </a:avLst>
              </a:prstGeom>
              <a:solidFill>
                <a:srgbClr val="0070C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Banking</a:t>
                </a:r>
                <a:r>
                  <a:rPr lang="en-US" sz="900" b="1" dirty="0">
                    <a:solidFill>
                      <a:srgbClr val="FFFFFF"/>
                    </a:solidFill>
                    <a:latin typeface="Segoe UI"/>
                  </a:rPr>
                  <a:t>, Capital Markets</a:t>
                </a:r>
                <a:endParaRPr kumimoji="0" lang="en-US" sz="9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152" name="Rounded Rectangle 14"/>
              <p:cNvSpPr/>
              <p:nvPr/>
            </p:nvSpPr>
            <p:spPr bwMode="auto">
              <a:xfrm>
                <a:off x="6212048" y="1360860"/>
                <a:ext cx="798403" cy="1715113"/>
              </a:xfrm>
              <a:prstGeom prst="roundRect">
                <a:avLst>
                  <a:gd name="adj" fmla="val 8526"/>
                </a:avLst>
              </a:prstGeom>
              <a:solidFill>
                <a:srgbClr val="94BEFF"/>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Segoe UI"/>
                    <a:ea typeface="+mn-ea"/>
                    <a:cs typeface="+mn-cs"/>
                  </a:rPr>
                  <a:t>Media</a:t>
                </a:r>
              </a:p>
            </p:txBody>
          </p:sp>
          <p:sp>
            <p:nvSpPr>
              <p:cNvPr id="153" name="Rectangle 15"/>
              <p:cNvSpPr/>
              <p:nvPr/>
            </p:nvSpPr>
            <p:spPr>
              <a:xfrm>
                <a:off x="2978512" y="4565613"/>
                <a:ext cx="2554178" cy="39458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Distributed Ledger Stacks</a:t>
                </a:r>
              </a:p>
            </p:txBody>
          </p:sp>
          <p:sp>
            <p:nvSpPr>
              <p:cNvPr id="154" name="Rounded Rectangle 16"/>
              <p:cNvSpPr/>
              <p:nvPr/>
            </p:nvSpPr>
            <p:spPr>
              <a:xfrm>
                <a:off x="1369022" y="6130416"/>
                <a:ext cx="5789002" cy="355088"/>
              </a:xfrm>
              <a:prstGeom prst="roundRect">
                <a:avLst/>
              </a:prstGeom>
              <a:solidFill>
                <a:srgbClr val="BDD7EE"/>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10000"/>
                      </a:schemeClr>
                    </a:solidFill>
                    <a:effectLst/>
                    <a:uLnTx/>
                    <a:uFillTx/>
                    <a:latin typeface="Calibri" panose="020F0502020204030204"/>
                    <a:ea typeface="+mn-ea"/>
                    <a:cs typeface="+mn-cs"/>
                  </a:rPr>
                  <a:t>Azure</a:t>
                </a:r>
              </a:p>
            </p:txBody>
          </p:sp>
          <p:sp>
            <p:nvSpPr>
              <p:cNvPr id="155" name="Rounded Rectangle 17"/>
              <p:cNvSpPr/>
              <p:nvPr/>
            </p:nvSpPr>
            <p:spPr bwMode="auto">
              <a:xfrm>
                <a:off x="1374949" y="2144516"/>
                <a:ext cx="5720988" cy="881904"/>
              </a:xfrm>
              <a:prstGeom prst="roundRect">
                <a:avLst>
                  <a:gd name="adj" fmla="val 10008"/>
                </a:avLst>
              </a:prstGeom>
              <a:solidFill>
                <a:srgbClr val="F8F8F8"/>
              </a:solidFill>
              <a:ln w="9525" cap="flat" cmpd="sng" algn="ctr">
                <a:solidFill>
                  <a:schemeClr val="tx1">
                    <a:lumMod val="75000"/>
                  </a:schemeClr>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egoe UI"/>
                    <a:ea typeface="+mn-ea"/>
                    <a:cs typeface="+mn-cs"/>
                  </a:rPr>
                  <a:t>Horizontal</a:t>
                </a:r>
                <a:r>
                  <a:rPr kumimoji="0" lang="en-US" sz="1200" b="1" i="0" u="none" strike="noStrike" kern="1200" cap="none" spc="0" normalizeH="0" noProof="0" dirty="0">
                    <a:ln>
                      <a:noFill/>
                    </a:ln>
                    <a:solidFill>
                      <a:srgbClr val="000000"/>
                    </a:solidFill>
                    <a:effectLst/>
                    <a:uLnTx/>
                    <a:uFillTx/>
                    <a:latin typeface="Segoe UI"/>
                    <a:ea typeface="+mn-ea"/>
                    <a:cs typeface="+mn-cs"/>
                  </a:rPr>
                  <a:t> SaaS &amp; Adapters</a:t>
                </a:r>
                <a:endParaRPr kumimoji="0" lang="en-US" sz="1200" b="1" i="0" u="none" strike="noStrike" kern="1200" cap="none" spc="0" normalizeH="0" baseline="0" noProof="0" dirty="0">
                  <a:ln>
                    <a:noFill/>
                  </a:ln>
                  <a:solidFill>
                    <a:srgbClr val="000000"/>
                  </a:solidFill>
                  <a:effectLst/>
                  <a:uLnTx/>
                  <a:uFillTx/>
                  <a:latin typeface="Segoe UI"/>
                  <a:ea typeface="+mn-ea"/>
                  <a:cs typeface="+mn-cs"/>
                </a:endParaRP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err="1">
                  <a:ln>
                    <a:noFill/>
                  </a:ln>
                  <a:solidFill>
                    <a:srgbClr val="000000"/>
                  </a:solidFill>
                  <a:effectLst/>
                  <a:uLnTx/>
                  <a:uFillTx/>
                  <a:latin typeface="Segoe UI"/>
                  <a:ea typeface="+mn-ea"/>
                  <a:cs typeface="+mn-cs"/>
                </a:endParaRPr>
              </a:p>
            </p:txBody>
          </p:sp>
          <p:sp>
            <p:nvSpPr>
              <p:cNvPr id="156" name="Rounded Rectangle 18"/>
              <p:cNvSpPr/>
              <p:nvPr/>
            </p:nvSpPr>
            <p:spPr bwMode="auto">
              <a:xfrm>
                <a:off x="1541741" y="2398811"/>
                <a:ext cx="1820669"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7" name="Rounded Rectangle 19"/>
              <p:cNvSpPr/>
              <p:nvPr/>
            </p:nvSpPr>
            <p:spPr bwMode="auto">
              <a:xfrm>
                <a:off x="4050828"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9000" fontAlgn="base"/>
                <a:r>
                  <a:rPr lang="en-US" sz="1000" dirty="0">
                    <a:solidFill>
                      <a:srgbClr val="FFFFFF"/>
                    </a:solidFill>
                    <a:latin typeface="Segoe UI"/>
                  </a:rPr>
                  <a:t>3rd Party</a:t>
                </a:r>
              </a:p>
            </p:txBody>
          </p:sp>
          <p:sp>
            <p:nvSpPr>
              <p:cNvPr id="158" name="Rounded Rectangle 20"/>
              <p:cNvSpPr/>
              <p:nvPr/>
            </p:nvSpPr>
            <p:spPr bwMode="auto">
              <a:xfrm>
                <a:off x="4650110"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9000" fontAlgn="base"/>
                <a:endParaRPr lang="en-US" sz="1000" dirty="0">
                  <a:solidFill>
                    <a:srgbClr val="FFFFFF"/>
                  </a:solidFill>
                  <a:latin typeface="Segoe UI"/>
                </a:endParaRPr>
              </a:p>
            </p:txBody>
          </p:sp>
          <p:sp>
            <p:nvSpPr>
              <p:cNvPr id="159" name="Rounded Rectangle 21"/>
              <p:cNvSpPr/>
              <p:nvPr/>
            </p:nvSpPr>
            <p:spPr bwMode="auto">
              <a:xfrm>
                <a:off x="5259667"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60" name="Rounded Rectangle 22"/>
              <p:cNvSpPr/>
              <p:nvPr/>
            </p:nvSpPr>
            <p:spPr bwMode="auto">
              <a:xfrm>
                <a:off x="6417136" y="2414042"/>
                <a:ext cx="531006"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3</a:t>
                </a:r>
                <a:r>
                  <a:rPr kumimoji="0" lang="en-US" sz="1000" b="0" i="0" u="none" strike="noStrike" kern="1200" cap="none" spc="0" normalizeH="0" baseline="30000" noProof="0" dirty="0">
                    <a:ln>
                      <a:noFill/>
                    </a:ln>
                    <a:solidFill>
                      <a:srgbClr val="FFFFFF"/>
                    </a:solidFill>
                    <a:effectLst/>
                    <a:uLnTx/>
                    <a:uFillTx/>
                    <a:latin typeface="Segoe UI"/>
                    <a:ea typeface="+mn-ea"/>
                    <a:cs typeface="+mn-cs"/>
                  </a:rPr>
                  <a:t>rd</a:t>
                </a:r>
                <a:r>
                  <a:rPr kumimoji="0" lang="en-US" sz="1000" b="0" i="0" u="none" strike="noStrike" kern="1200" cap="none" spc="0" normalizeH="0" baseline="0" noProof="0" dirty="0">
                    <a:ln>
                      <a:noFill/>
                    </a:ln>
                    <a:solidFill>
                      <a:srgbClr val="FFFFFF"/>
                    </a:solidFill>
                    <a:effectLst/>
                    <a:uLnTx/>
                    <a:uFillTx/>
                    <a:latin typeface="Segoe UI"/>
                    <a:ea typeface="+mn-ea"/>
                    <a:cs typeface="+mn-cs"/>
                  </a:rPr>
                  <a:t> Party</a:t>
                </a:r>
              </a:p>
            </p:txBody>
          </p:sp>
          <p:sp>
            <p:nvSpPr>
              <p:cNvPr id="161" name="Rectangle 23"/>
              <p:cNvSpPr/>
              <p:nvPr/>
            </p:nvSpPr>
            <p:spPr>
              <a:xfrm>
                <a:off x="3370524" y="534841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62" name="TextBox 24"/>
              <p:cNvSpPr txBox="1"/>
              <p:nvPr/>
            </p:nvSpPr>
            <p:spPr>
              <a:xfrm>
                <a:off x="3424146" y="5472416"/>
                <a:ext cx="83917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A</a:t>
                </a:r>
              </a:p>
            </p:txBody>
          </p:sp>
          <p:sp>
            <p:nvSpPr>
              <p:cNvPr id="163" name="Right Bracket 25"/>
              <p:cNvSpPr/>
              <p:nvPr/>
            </p:nvSpPr>
            <p:spPr bwMode="auto">
              <a:xfrm flipH="1">
                <a:off x="1160427" y="3106796"/>
                <a:ext cx="203992" cy="1489156"/>
              </a:xfrm>
              <a:prstGeom prst="rightBracket">
                <a:avLst/>
              </a:prstGeom>
              <a:noFill/>
              <a:ln w="19050" cap="flat" cmpd="sng" algn="ctr">
                <a:solidFill>
                  <a:srgbClr val="00B050"/>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64" name="Right Bracket 26"/>
              <p:cNvSpPr/>
              <p:nvPr/>
            </p:nvSpPr>
            <p:spPr bwMode="auto">
              <a:xfrm flipH="1">
                <a:off x="1161347" y="4650940"/>
                <a:ext cx="199751" cy="1834563"/>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65" name="Rectangle 27"/>
              <p:cNvSpPr/>
              <p:nvPr/>
            </p:nvSpPr>
            <p:spPr>
              <a:xfrm>
                <a:off x="1502311" y="5324500"/>
                <a:ext cx="1744916" cy="68703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6" name="TextBox 28"/>
              <p:cNvSpPr txBox="1"/>
              <p:nvPr/>
            </p:nvSpPr>
            <p:spPr>
              <a:xfrm>
                <a:off x="1562133" y="5484452"/>
                <a:ext cx="155292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st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a:t>
                </a:r>
              </a:p>
            </p:txBody>
          </p:sp>
          <p:sp>
            <p:nvSpPr>
              <p:cNvPr id="167" name="TextBox 29"/>
              <p:cNvSpPr txBox="1"/>
              <p:nvPr/>
            </p:nvSpPr>
            <p:spPr>
              <a:xfrm>
                <a:off x="1699844" y="2367977"/>
                <a:ext cx="1615919" cy="295344"/>
              </a:xfrm>
              <a:prstGeom prst="rect">
                <a:avLst/>
              </a:prstGeom>
              <a:noFill/>
            </p:spPr>
            <p:txBody>
              <a:bodyPr wrap="square" rtlCol="0">
                <a:sp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1</a:t>
                </a:r>
                <a:r>
                  <a:rPr kumimoji="0" lang="en-US" sz="1400" b="0" i="0" u="none" strike="noStrike" kern="1200" cap="none" spc="0" normalizeH="0" baseline="30000" noProof="0" dirty="0">
                    <a:ln>
                      <a:noFill/>
                    </a:ln>
                    <a:solidFill>
                      <a:srgbClr val="FFFFFF"/>
                    </a:solidFill>
                    <a:effectLst/>
                    <a:uLnTx/>
                    <a:uFillTx/>
                    <a:latin typeface="Segoe UI"/>
                    <a:ea typeface="+mn-ea"/>
                    <a:cs typeface="+mn-cs"/>
                  </a:rPr>
                  <a:t>st</a:t>
                </a:r>
                <a:r>
                  <a:rPr kumimoji="0" lang="en-US" sz="1400" b="0" i="0" u="none" strike="noStrike" kern="1200" cap="none" spc="0" normalizeH="0" baseline="0" noProof="0" dirty="0">
                    <a:ln>
                      <a:noFill/>
                    </a:ln>
                    <a:solidFill>
                      <a:srgbClr val="FFFFFF"/>
                    </a:solidFill>
                    <a:effectLst/>
                    <a:uLnTx/>
                    <a:uFillTx/>
                    <a:latin typeface="Segoe UI"/>
                    <a:ea typeface="+mn-ea"/>
                    <a:cs typeface="+mn-cs"/>
                  </a:rPr>
                  <a:t> Party</a:t>
                </a:r>
              </a:p>
            </p:txBody>
          </p:sp>
          <p:pic>
            <p:nvPicPr>
              <p:cNvPr id="168" name="Picture 4" descr="http://www.nzcrmguy.com/wp-content/uploads/sites/11/2014/10/logo-crm.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544991" y="2473084"/>
                <a:ext cx="740014" cy="616527"/>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5" descr="C:\Users\timdegner\Desktop\911_ppt\logos\office.wmf"/>
              <p:cNvPicPr>
                <a:picLocks noChangeAspect="1" noChangeArrowheads="1"/>
              </p:cNvPicPr>
              <p:nvPr/>
            </p:nvPicPr>
            <p:blipFill>
              <a:blip r:embed="rId4"/>
              <a:srcRect/>
              <a:stretch>
                <a:fillRect/>
              </a:stretch>
            </p:blipFill>
            <p:spPr bwMode="auto">
              <a:xfrm>
                <a:off x="2363549" y="2620448"/>
                <a:ext cx="263302" cy="329073"/>
              </a:xfrm>
              <a:prstGeom prst="rect">
                <a:avLst/>
              </a:prstGeom>
              <a:noFill/>
            </p:spPr>
          </p:pic>
          <p:pic>
            <p:nvPicPr>
              <p:cNvPr id="170" name="Picture 32" descr="C:\Users\timdegner\Desktop\cluster\911\SENT\bing.wmf"/>
              <p:cNvPicPr>
                <a:picLocks noChangeAspect="1" noChangeArrowheads="1"/>
              </p:cNvPicPr>
              <p:nvPr/>
            </p:nvPicPr>
            <p:blipFill>
              <a:blip r:embed="rId5"/>
              <a:srcRect/>
              <a:stretch>
                <a:fillRect/>
              </a:stretch>
            </p:blipFill>
            <p:spPr bwMode="auto">
              <a:xfrm>
                <a:off x="2949923" y="2606927"/>
                <a:ext cx="253119" cy="327114"/>
              </a:xfrm>
              <a:prstGeom prst="rect">
                <a:avLst/>
              </a:prstGeom>
              <a:noFill/>
            </p:spPr>
          </p:pic>
          <p:sp>
            <p:nvSpPr>
              <p:cNvPr id="171" name="Rounded Rectangle 33"/>
              <p:cNvSpPr/>
              <p:nvPr/>
            </p:nvSpPr>
            <p:spPr bwMode="auto">
              <a:xfrm>
                <a:off x="3447806" y="2409084"/>
                <a:ext cx="531006"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3</a:t>
                </a:r>
                <a:r>
                  <a:rPr kumimoji="0" lang="en-US" sz="1000" b="0" i="0" u="none" strike="noStrike" kern="1200" cap="none" spc="0" normalizeH="0" baseline="30000" noProof="0" dirty="0">
                    <a:ln>
                      <a:noFill/>
                    </a:ln>
                    <a:solidFill>
                      <a:srgbClr val="FFFFFF"/>
                    </a:solidFill>
                    <a:effectLst/>
                    <a:uLnTx/>
                    <a:uFillTx/>
                    <a:latin typeface="Segoe UI"/>
                    <a:ea typeface="+mn-ea"/>
                    <a:cs typeface="+mn-cs"/>
                  </a:rPr>
                  <a:t>rd</a:t>
                </a:r>
                <a:r>
                  <a:rPr kumimoji="0" lang="en-US" sz="1000" b="0" i="0" u="none" strike="noStrike" kern="1200" cap="none" spc="0" normalizeH="0" baseline="0" noProof="0" dirty="0">
                    <a:ln>
                      <a:noFill/>
                    </a:ln>
                    <a:solidFill>
                      <a:srgbClr val="FFFFFF"/>
                    </a:solidFill>
                    <a:effectLst/>
                    <a:uLnTx/>
                    <a:uFillTx/>
                    <a:latin typeface="Segoe UI"/>
                    <a:ea typeface="+mn-ea"/>
                    <a:cs typeface="+mn-cs"/>
                  </a:rPr>
                  <a:t> Party</a:t>
                </a:r>
              </a:p>
            </p:txBody>
          </p:sp>
          <p:sp>
            <p:nvSpPr>
              <p:cNvPr id="172" name="Rectangle 34"/>
              <p:cNvSpPr/>
              <p:nvPr/>
            </p:nvSpPr>
            <p:spPr>
              <a:xfrm>
                <a:off x="2359392" y="5066968"/>
                <a:ext cx="2181802" cy="16460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Blockchain</a:t>
                </a:r>
                <a:r>
                  <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 Virtual Machine</a:t>
                </a:r>
              </a:p>
            </p:txBody>
          </p:sp>
          <p:sp>
            <p:nvSpPr>
              <p:cNvPr id="173" name="Rounded Rectangle 35"/>
              <p:cNvSpPr/>
              <p:nvPr/>
            </p:nvSpPr>
            <p:spPr>
              <a:xfrm>
                <a:off x="5716625" y="5066968"/>
                <a:ext cx="1252532" cy="991251"/>
              </a:xfrm>
              <a:prstGeom prst="roundRect">
                <a:avLst>
                  <a:gd name="adj" fmla="val 9050"/>
                </a:avLst>
              </a:prstGeom>
              <a:solidFill>
                <a:schemeClr val="bg2"/>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174" name="Rounded Rectangle 36"/>
              <p:cNvSpPr/>
              <p:nvPr/>
            </p:nvSpPr>
            <p:spPr bwMode="auto">
              <a:xfrm>
                <a:off x="5716625" y="5240839"/>
                <a:ext cx="1245689" cy="810392"/>
              </a:xfrm>
              <a:prstGeom prst="roundRect">
                <a:avLst>
                  <a:gd name="adj" fmla="val 10456"/>
                </a:avLst>
              </a:prstGeom>
              <a:solidFill>
                <a:schemeClr val="accent4">
                  <a:lumMod val="20000"/>
                  <a:lumOff val="8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75" name="Rectangle 37"/>
              <p:cNvSpPr/>
              <p:nvPr/>
            </p:nvSpPr>
            <p:spPr>
              <a:xfrm>
                <a:off x="5928498" y="5092315"/>
                <a:ext cx="821149" cy="13131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Adapters</a:t>
                </a:r>
                <a:endParaRPr kumimoji="0" lang="en-US" sz="12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76" name="Rectangle 38"/>
              <p:cNvSpPr/>
              <p:nvPr/>
            </p:nvSpPr>
            <p:spPr>
              <a:xfrm>
                <a:off x="1308093" y="4850247"/>
                <a:ext cx="1806960" cy="15041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Smart Contract-based </a:t>
                </a:r>
              </a:p>
            </p:txBody>
          </p:sp>
          <p:grpSp>
            <p:nvGrpSpPr>
              <p:cNvPr id="177" name="Group 39"/>
              <p:cNvGrpSpPr>
                <a:grpSpLocks noChangeAspect="1"/>
              </p:cNvGrpSpPr>
              <p:nvPr/>
            </p:nvGrpSpPr>
            <p:grpSpPr>
              <a:xfrm>
                <a:off x="4213274" y="5088661"/>
                <a:ext cx="134604" cy="140481"/>
                <a:chOff x="10096500" y="223838"/>
                <a:chExt cx="862013" cy="803275"/>
              </a:xfrm>
              <a:solidFill>
                <a:sysClr val="windowText" lastClr="000000">
                  <a:lumMod val="65000"/>
                  <a:lumOff val="35000"/>
                </a:sysClr>
              </a:solidFill>
            </p:grpSpPr>
            <p:sp>
              <p:nvSpPr>
                <p:cNvPr id="202" name="Freeform 64"/>
                <p:cNvSpPr>
                  <a:spLocks noEditPoints="1"/>
                </p:cNvSpPr>
                <p:nvPr/>
              </p:nvSpPr>
              <p:spPr bwMode="auto">
                <a:xfrm>
                  <a:off x="10096500" y="223838"/>
                  <a:ext cx="862013" cy="625475"/>
                </a:xfrm>
                <a:custGeom>
                  <a:avLst/>
                  <a:gdLst>
                    <a:gd name="T0" fmla="*/ 4 w 335"/>
                    <a:gd name="T1" fmla="*/ 3 h 243"/>
                    <a:gd name="T2" fmla="*/ 0 w 335"/>
                    <a:gd name="T3" fmla="*/ 13 h 243"/>
                    <a:gd name="T4" fmla="*/ 0 w 335"/>
                    <a:gd name="T5" fmla="*/ 230 h 243"/>
                    <a:gd name="T6" fmla="*/ 4 w 335"/>
                    <a:gd name="T7" fmla="*/ 239 h 243"/>
                    <a:gd name="T8" fmla="*/ 13 w 335"/>
                    <a:gd name="T9" fmla="*/ 243 h 243"/>
                    <a:gd name="T10" fmla="*/ 322 w 335"/>
                    <a:gd name="T11" fmla="*/ 243 h 243"/>
                    <a:gd name="T12" fmla="*/ 331 w 335"/>
                    <a:gd name="T13" fmla="*/ 239 h 243"/>
                    <a:gd name="T14" fmla="*/ 335 w 335"/>
                    <a:gd name="T15" fmla="*/ 230 h 243"/>
                    <a:gd name="T16" fmla="*/ 335 w 335"/>
                    <a:gd name="T17" fmla="*/ 13 h 243"/>
                    <a:gd name="T18" fmla="*/ 331 w 335"/>
                    <a:gd name="T19" fmla="*/ 3 h 243"/>
                    <a:gd name="T20" fmla="*/ 322 w 335"/>
                    <a:gd name="T21" fmla="*/ 0 h 243"/>
                    <a:gd name="T22" fmla="*/ 13 w 335"/>
                    <a:gd name="T23" fmla="*/ 0 h 243"/>
                    <a:gd name="T24" fmla="*/ 4 w 335"/>
                    <a:gd name="T25" fmla="*/ 3 h 243"/>
                    <a:gd name="T26" fmla="*/ 27 w 335"/>
                    <a:gd name="T27" fmla="*/ 26 h 243"/>
                    <a:gd name="T28" fmla="*/ 309 w 335"/>
                    <a:gd name="T29" fmla="*/ 26 h 243"/>
                    <a:gd name="T30" fmla="*/ 309 w 335"/>
                    <a:gd name="T31" fmla="*/ 217 h 243"/>
                    <a:gd name="T32" fmla="*/ 27 w 335"/>
                    <a:gd name="T33" fmla="*/ 217 h 243"/>
                    <a:gd name="T34" fmla="*/ 27 w 335"/>
                    <a:gd name="T35" fmla="*/ 2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243">
                      <a:moveTo>
                        <a:pt x="4" y="3"/>
                      </a:moveTo>
                      <a:cubicBezTo>
                        <a:pt x="2" y="6"/>
                        <a:pt x="0" y="9"/>
                        <a:pt x="0" y="13"/>
                      </a:cubicBezTo>
                      <a:cubicBezTo>
                        <a:pt x="0" y="230"/>
                        <a:pt x="0" y="230"/>
                        <a:pt x="0" y="230"/>
                      </a:cubicBezTo>
                      <a:cubicBezTo>
                        <a:pt x="0" y="233"/>
                        <a:pt x="2" y="236"/>
                        <a:pt x="4" y="239"/>
                      </a:cubicBezTo>
                      <a:cubicBezTo>
                        <a:pt x="7" y="241"/>
                        <a:pt x="10" y="243"/>
                        <a:pt x="13" y="243"/>
                      </a:cubicBezTo>
                      <a:cubicBezTo>
                        <a:pt x="322" y="243"/>
                        <a:pt x="322" y="243"/>
                        <a:pt x="322" y="243"/>
                      </a:cubicBezTo>
                      <a:cubicBezTo>
                        <a:pt x="326" y="243"/>
                        <a:pt x="329" y="241"/>
                        <a:pt x="331" y="239"/>
                      </a:cubicBezTo>
                      <a:cubicBezTo>
                        <a:pt x="334" y="236"/>
                        <a:pt x="335" y="233"/>
                        <a:pt x="335" y="230"/>
                      </a:cubicBezTo>
                      <a:cubicBezTo>
                        <a:pt x="335" y="13"/>
                        <a:pt x="335" y="13"/>
                        <a:pt x="335" y="13"/>
                      </a:cubicBezTo>
                      <a:cubicBezTo>
                        <a:pt x="335" y="9"/>
                        <a:pt x="334" y="6"/>
                        <a:pt x="331" y="3"/>
                      </a:cubicBezTo>
                      <a:cubicBezTo>
                        <a:pt x="329" y="1"/>
                        <a:pt x="326" y="0"/>
                        <a:pt x="322" y="0"/>
                      </a:cubicBezTo>
                      <a:cubicBezTo>
                        <a:pt x="13" y="0"/>
                        <a:pt x="13" y="0"/>
                        <a:pt x="13" y="0"/>
                      </a:cubicBezTo>
                      <a:cubicBezTo>
                        <a:pt x="10" y="0"/>
                        <a:pt x="7" y="1"/>
                        <a:pt x="4" y="3"/>
                      </a:cubicBezTo>
                      <a:moveTo>
                        <a:pt x="27" y="26"/>
                      </a:moveTo>
                      <a:cubicBezTo>
                        <a:pt x="309" y="26"/>
                        <a:pt x="309" y="26"/>
                        <a:pt x="309" y="26"/>
                      </a:cubicBezTo>
                      <a:cubicBezTo>
                        <a:pt x="309" y="217"/>
                        <a:pt x="309" y="217"/>
                        <a:pt x="309" y="217"/>
                      </a:cubicBezTo>
                      <a:cubicBezTo>
                        <a:pt x="27" y="217"/>
                        <a:pt x="27" y="217"/>
                        <a:pt x="27" y="217"/>
                      </a:cubicBezTo>
                      <a:cubicBezTo>
                        <a:pt x="27" y="26"/>
                        <a:pt x="27" y="26"/>
                        <a:pt x="2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sp>
              <p:nvSpPr>
                <p:cNvPr id="203" name="Freeform 65"/>
                <p:cNvSpPr>
                  <a:spLocks/>
                </p:cNvSpPr>
                <p:nvPr/>
              </p:nvSpPr>
              <p:spPr bwMode="auto">
                <a:xfrm>
                  <a:off x="10291763" y="890588"/>
                  <a:ext cx="473075" cy="136525"/>
                </a:xfrm>
                <a:custGeom>
                  <a:avLst/>
                  <a:gdLst>
                    <a:gd name="T0" fmla="*/ 47 w 184"/>
                    <a:gd name="T1" fmla="*/ 0 h 53"/>
                    <a:gd name="T2" fmla="*/ 47 w 184"/>
                    <a:gd name="T3" fmla="*/ 28 h 53"/>
                    <a:gd name="T4" fmla="*/ 26 w 184"/>
                    <a:gd name="T5" fmla="*/ 28 h 53"/>
                    <a:gd name="T6" fmla="*/ 0 w 184"/>
                    <a:gd name="T7" fmla="*/ 53 h 53"/>
                    <a:gd name="T8" fmla="*/ 184 w 184"/>
                    <a:gd name="T9" fmla="*/ 53 h 53"/>
                    <a:gd name="T10" fmla="*/ 158 w 184"/>
                    <a:gd name="T11" fmla="*/ 28 h 53"/>
                    <a:gd name="T12" fmla="*/ 136 w 184"/>
                    <a:gd name="T13" fmla="*/ 28 h 53"/>
                    <a:gd name="T14" fmla="*/ 136 w 184"/>
                    <a:gd name="T15" fmla="*/ 0 h 53"/>
                    <a:gd name="T16" fmla="*/ 47 w 184"/>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3">
                      <a:moveTo>
                        <a:pt x="47" y="0"/>
                      </a:moveTo>
                      <a:cubicBezTo>
                        <a:pt x="47" y="28"/>
                        <a:pt x="47" y="28"/>
                        <a:pt x="47" y="28"/>
                      </a:cubicBezTo>
                      <a:cubicBezTo>
                        <a:pt x="26" y="28"/>
                        <a:pt x="26" y="28"/>
                        <a:pt x="26" y="28"/>
                      </a:cubicBezTo>
                      <a:cubicBezTo>
                        <a:pt x="12" y="28"/>
                        <a:pt x="0" y="39"/>
                        <a:pt x="0" y="53"/>
                      </a:cubicBezTo>
                      <a:cubicBezTo>
                        <a:pt x="184" y="53"/>
                        <a:pt x="184" y="53"/>
                        <a:pt x="184" y="53"/>
                      </a:cubicBezTo>
                      <a:cubicBezTo>
                        <a:pt x="184" y="39"/>
                        <a:pt x="172" y="28"/>
                        <a:pt x="158" y="28"/>
                      </a:cubicBezTo>
                      <a:cubicBezTo>
                        <a:pt x="136" y="28"/>
                        <a:pt x="136" y="28"/>
                        <a:pt x="136" y="28"/>
                      </a:cubicBezTo>
                      <a:cubicBezTo>
                        <a:pt x="136" y="0"/>
                        <a:pt x="136" y="0"/>
                        <a:pt x="136" y="0"/>
                      </a:cubicBezTo>
                      <a:cubicBezTo>
                        <a:pt x="47" y="0"/>
                        <a:pt x="47"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sp>
              <p:nvSpPr>
                <p:cNvPr id="204" name="Freeform 66"/>
                <p:cNvSpPr>
                  <a:spLocks/>
                </p:cNvSpPr>
                <p:nvPr/>
              </p:nvSpPr>
              <p:spPr bwMode="auto">
                <a:xfrm>
                  <a:off x="10533063" y="365126"/>
                  <a:ext cx="231775" cy="300038"/>
                </a:xfrm>
                <a:custGeom>
                  <a:avLst/>
                  <a:gdLst>
                    <a:gd name="T0" fmla="*/ 64 w 90"/>
                    <a:gd name="T1" fmla="*/ 65 h 116"/>
                    <a:gd name="T2" fmla="*/ 84 w 90"/>
                    <a:gd name="T3" fmla="*/ 60 h 116"/>
                    <a:gd name="T4" fmla="*/ 88 w 90"/>
                    <a:gd name="T5" fmla="*/ 54 h 116"/>
                    <a:gd name="T6" fmla="*/ 85 w 90"/>
                    <a:gd name="T7" fmla="*/ 48 h 116"/>
                    <a:gd name="T8" fmla="*/ 10 w 90"/>
                    <a:gd name="T9" fmla="*/ 1 h 116"/>
                    <a:gd name="T10" fmla="*/ 3 w 90"/>
                    <a:gd name="T11" fmla="*/ 2 h 116"/>
                    <a:gd name="T12" fmla="*/ 0 w 90"/>
                    <a:gd name="T13" fmla="*/ 8 h 116"/>
                    <a:gd name="T14" fmla="*/ 22 w 90"/>
                    <a:gd name="T15" fmla="*/ 94 h 116"/>
                    <a:gd name="T16" fmla="*/ 27 w 90"/>
                    <a:gd name="T17" fmla="*/ 99 h 116"/>
                    <a:gd name="T18" fmla="*/ 28 w 90"/>
                    <a:gd name="T19" fmla="*/ 99 h 116"/>
                    <a:gd name="T20" fmla="*/ 34 w 90"/>
                    <a:gd name="T21" fmla="*/ 96 h 116"/>
                    <a:gd name="T22" fmla="*/ 44 w 90"/>
                    <a:gd name="T23" fmla="*/ 79 h 116"/>
                    <a:gd name="T24" fmla="*/ 69 w 90"/>
                    <a:gd name="T25" fmla="*/ 113 h 116"/>
                    <a:gd name="T26" fmla="*/ 73 w 90"/>
                    <a:gd name="T27" fmla="*/ 116 h 116"/>
                    <a:gd name="T28" fmla="*/ 74 w 90"/>
                    <a:gd name="T29" fmla="*/ 116 h 116"/>
                    <a:gd name="T30" fmla="*/ 78 w 90"/>
                    <a:gd name="T31" fmla="*/ 114 h 116"/>
                    <a:gd name="T32" fmla="*/ 87 w 90"/>
                    <a:gd name="T33" fmla="*/ 108 h 116"/>
                    <a:gd name="T34" fmla="*/ 90 w 90"/>
                    <a:gd name="T35" fmla="*/ 104 h 116"/>
                    <a:gd name="T36" fmla="*/ 89 w 90"/>
                    <a:gd name="T37" fmla="*/ 99 h 116"/>
                    <a:gd name="T38" fmla="*/ 64 w 90"/>
                    <a:gd name="T39"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16">
                      <a:moveTo>
                        <a:pt x="64" y="65"/>
                      </a:moveTo>
                      <a:cubicBezTo>
                        <a:pt x="84" y="60"/>
                        <a:pt x="84" y="60"/>
                        <a:pt x="84" y="60"/>
                      </a:cubicBezTo>
                      <a:cubicBezTo>
                        <a:pt x="86" y="59"/>
                        <a:pt x="88" y="57"/>
                        <a:pt x="88" y="54"/>
                      </a:cubicBezTo>
                      <a:cubicBezTo>
                        <a:pt x="89" y="52"/>
                        <a:pt x="88" y="49"/>
                        <a:pt x="85" y="48"/>
                      </a:cubicBezTo>
                      <a:cubicBezTo>
                        <a:pt x="10" y="1"/>
                        <a:pt x="10" y="1"/>
                        <a:pt x="10" y="1"/>
                      </a:cubicBezTo>
                      <a:cubicBezTo>
                        <a:pt x="8" y="0"/>
                        <a:pt x="5" y="0"/>
                        <a:pt x="3" y="2"/>
                      </a:cubicBezTo>
                      <a:cubicBezTo>
                        <a:pt x="1" y="3"/>
                        <a:pt x="0" y="6"/>
                        <a:pt x="0" y="8"/>
                      </a:cubicBezTo>
                      <a:cubicBezTo>
                        <a:pt x="22" y="94"/>
                        <a:pt x="22" y="94"/>
                        <a:pt x="22" y="94"/>
                      </a:cubicBezTo>
                      <a:cubicBezTo>
                        <a:pt x="22" y="96"/>
                        <a:pt x="24" y="98"/>
                        <a:pt x="27" y="99"/>
                      </a:cubicBezTo>
                      <a:cubicBezTo>
                        <a:pt x="28" y="99"/>
                        <a:pt x="28" y="99"/>
                        <a:pt x="28" y="99"/>
                      </a:cubicBezTo>
                      <a:cubicBezTo>
                        <a:pt x="30" y="99"/>
                        <a:pt x="32" y="98"/>
                        <a:pt x="34" y="96"/>
                      </a:cubicBezTo>
                      <a:cubicBezTo>
                        <a:pt x="44" y="79"/>
                        <a:pt x="44" y="79"/>
                        <a:pt x="44" y="79"/>
                      </a:cubicBezTo>
                      <a:cubicBezTo>
                        <a:pt x="69" y="113"/>
                        <a:pt x="69" y="113"/>
                        <a:pt x="69" y="113"/>
                      </a:cubicBezTo>
                      <a:cubicBezTo>
                        <a:pt x="70" y="114"/>
                        <a:pt x="72" y="115"/>
                        <a:pt x="73" y="116"/>
                      </a:cubicBezTo>
                      <a:cubicBezTo>
                        <a:pt x="74" y="116"/>
                        <a:pt x="74" y="116"/>
                        <a:pt x="74" y="116"/>
                      </a:cubicBezTo>
                      <a:cubicBezTo>
                        <a:pt x="76" y="116"/>
                        <a:pt x="77" y="115"/>
                        <a:pt x="78" y="114"/>
                      </a:cubicBezTo>
                      <a:cubicBezTo>
                        <a:pt x="87" y="108"/>
                        <a:pt x="87" y="108"/>
                        <a:pt x="87" y="108"/>
                      </a:cubicBezTo>
                      <a:cubicBezTo>
                        <a:pt x="89" y="107"/>
                        <a:pt x="90" y="105"/>
                        <a:pt x="90" y="104"/>
                      </a:cubicBezTo>
                      <a:cubicBezTo>
                        <a:pt x="90" y="102"/>
                        <a:pt x="90" y="100"/>
                        <a:pt x="89" y="99"/>
                      </a:cubicBezTo>
                      <a:cubicBezTo>
                        <a:pt x="64" y="65"/>
                        <a:pt x="64" y="65"/>
                        <a:pt x="64"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grpSp>
          <p:cxnSp>
            <p:nvCxnSpPr>
              <p:cNvPr id="178" name="Straight Connector 40"/>
              <p:cNvCxnSpPr/>
              <p:nvPr/>
            </p:nvCxnSpPr>
            <p:spPr bwMode="auto">
              <a:xfrm>
                <a:off x="5609011" y="4746879"/>
                <a:ext cx="0" cy="1302231"/>
              </a:xfrm>
              <a:prstGeom prst="line">
                <a:avLst/>
              </a:prstGeom>
              <a:noFill/>
              <a:ln w="9525" cap="flat" cmpd="sng" algn="ctr">
                <a:solidFill>
                  <a:srgbClr val="969696"/>
                </a:solidFill>
                <a:prstDash val="solid"/>
                <a:round/>
                <a:headEnd type="none" w="med" len="med"/>
                <a:tailEnd type="none" w="med" len="med"/>
              </a:ln>
              <a:effectLst/>
            </p:spPr>
          </p:cxnSp>
          <p:sp>
            <p:nvSpPr>
              <p:cNvPr id="179" name="Rectangle 41"/>
              <p:cNvSpPr/>
              <p:nvPr/>
            </p:nvSpPr>
            <p:spPr>
              <a:xfrm>
                <a:off x="5521391" y="4850247"/>
                <a:ext cx="1624875" cy="130354"/>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dirty="0">
                    <a:solidFill>
                      <a:schemeClr val="bg2">
                        <a:lumMod val="10000"/>
                      </a:schemeClr>
                    </a:solidFill>
                    <a:latin typeface="Calibri" panose="020F0502020204030204"/>
                    <a:ea typeface="Segoe UI" panose="020B0502040204020203" pitchFamily="34" charset="0"/>
                    <a:cs typeface="Segoe UI" panose="020B0502040204020203" pitchFamily="34" charset="0"/>
                  </a:rPr>
                  <a:t>UTXO-based</a:t>
                </a:r>
                <a:r>
                  <a:rPr kumimoji="0" lang="en-US" sz="1200" b="1"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 or other</a:t>
                </a:r>
              </a:p>
            </p:txBody>
          </p:sp>
          <p:sp>
            <p:nvSpPr>
              <p:cNvPr id="180" name="Rectangle 42"/>
              <p:cNvSpPr/>
              <p:nvPr/>
            </p:nvSpPr>
            <p:spPr bwMode="auto">
              <a:xfrm>
                <a:off x="961225" y="2977701"/>
                <a:ext cx="159033" cy="315321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81" name="TextBox 43"/>
              <p:cNvSpPr txBox="1"/>
              <p:nvPr/>
            </p:nvSpPr>
            <p:spPr>
              <a:xfrm rot="16200000">
                <a:off x="316026" y="3696300"/>
                <a:ext cx="14318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Segoe UI"/>
                    <a:ea typeface="+mn-ea"/>
                    <a:cs typeface="+mn-cs"/>
                  </a:rPr>
                  <a:t>Middleware Tier</a:t>
                </a:r>
              </a:p>
            </p:txBody>
          </p:sp>
          <p:grpSp>
            <p:nvGrpSpPr>
              <p:cNvPr id="182" name="Group 44"/>
              <p:cNvGrpSpPr/>
              <p:nvPr/>
            </p:nvGrpSpPr>
            <p:grpSpPr>
              <a:xfrm>
                <a:off x="903820" y="4705699"/>
                <a:ext cx="256255" cy="1570309"/>
                <a:chOff x="2948658" y="4975010"/>
                <a:chExt cx="276999" cy="1636416"/>
              </a:xfrm>
            </p:grpSpPr>
            <p:sp>
              <p:nvSpPr>
                <p:cNvPr id="200" name="Rectangle 62"/>
                <p:cNvSpPr/>
                <p:nvPr/>
              </p:nvSpPr>
              <p:spPr bwMode="auto">
                <a:xfrm>
                  <a:off x="3053751" y="5090286"/>
                  <a:ext cx="69011" cy="132776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201" name="TextBox 63"/>
                <p:cNvSpPr txBox="1"/>
                <p:nvPr/>
              </p:nvSpPr>
              <p:spPr>
                <a:xfrm rot="16200000">
                  <a:off x="2268950" y="5654718"/>
                  <a:ext cx="1636416" cy="276999"/>
                </a:xfrm>
                <a:prstGeom prst="rect">
                  <a:avLst/>
                </a:prstGeom>
                <a:noFill/>
                <a:extLst>
                  <a:ext uri="{909E8E84-426E-40DD-AFC4-6F175D3DCCD1}">
                    <a14:hiddenFill xmlns:a14="http://schemas.microsoft.com/office/drawing/2010/main">
                      <a:pattFill>
                        <a:fgClr>
                          <a:srgbClr val="FFFFFF"/>
                        </a:fgClr>
                        <a:bgClr>
                          <a:srgbClr val="FFFFFF"/>
                        </a:bgClr>
                      </a:pattFill>
                    </a14:hiddenFill>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Base Platform Tier</a:t>
                  </a:r>
                </a:p>
              </p:txBody>
            </p:sp>
          </p:grpSp>
          <p:sp>
            <p:nvSpPr>
              <p:cNvPr id="183" name="Rectangle 45"/>
              <p:cNvSpPr/>
              <p:nvPr/>
            </p:nvSpPr>
            <p:spPr>
              <a:xfrm>
                <a:off x="4425786" y="534841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84" name="TextBox 46"/>
              <p:cNvSpPr txBox="1"/>
              <p:nvPr/>
            </p:nvSpPr>
            <p:spPr>
              <a:xfrm>
                <a:off x="4479408" y="5472416"/>
                <a:ext cx="93891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B…</a:t>
                </a:r>
              </a:p>
            </p:txBody>
          </p:sp>
          <p:sp>
            <p:nvSpPr>
              <p:cNvPr id="185" name="Rectangle 47"/>
              <p:cNvSpPr/>
              <p:nvPr/>
            </p:nvSpPr>
            <p:spPr>
              <a:xfrm>
                <a:off x="5861403" y="532633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86" name="TextBox 48"/>
              <p:cNvSpPr txBox="1"/>
              <p:nvPr/>
            </p:nvSpPr>
            <p:spPr>
              <a:xfrm>
                <a:off x="5915025" y="5450336"/>
                <a:ext cx="8801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C…</a:t>
                </a:r>
              </a:p>
            </p:txBody>
          </p:sp>
          <p:sp>
            <p:nvSpPr>
              <p:cNvPr id="187" name="TextBox 49"/>
              <p:cNvSpPr txBox="1"/>
              <p:nvPr/>
            </p:nvSpPr>
            <p:spPr>
              <a:xfrm>
                <a:off x="5862996" y="2581182"/>
                <a:ext cx="541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a:t>
                </a:r>
              </a:p>
            </p:txBody>
          </p:sp>
          <p:sp>
            <p:nvSpPr>
              <p:cNvPr id="188" name="Right Bracket 50"/>
              <p:cNvSpPr/>
              <p:nvPr/>
            </p:nvSpPr>
            <p:spPr bwMode="auto">
              <a:xfrm flipH="1">
                <a:off x="1158103" y="1578204"/>
                <a:ext cx="203992" cy="1489156"/>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89" name="TextBox 51"/>
              <p:cNvSpPr txBox="1"/>
              <p:nvPr/>
            </p:nvSpPr>
            <p:spPr>
              <a:xfrm rot="16200000">
                <a:off x="227471" y="2104588"/>
                <a:ext cx="160744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Industry Solutions</a:t>
                </a:r>
              </a:p>
            </p:txBody>
          </p:sp>
          <p:sp>
            <p:nvSpPr>
              <p:cNvPr id="190" name="Rectangle 52"/>
              <p:cNvSpPr/>
              <p:nvPr/>
            </p:nvSpPr>
            <p:spPr>
              <a:xfrm>
                <a:off x="4742335" y="6182126"/>
                <a:ext cx="1715908" cy="249057"/>
              </a:xfrm>
              <a:prstGeom prst="rect">
                <a:avLst/>
              </a:prstGeom>
              <a:solidFill>
                <a:schemeClr val="bg1">
                  <a:lumMod val="85000"/>
                </a:schemeClr>
              </a:solidFill>
              <a:ln w="12700" cap="flat" cmpd="sng" algn="ctr">
                <a:noFill/>
                <a:prstDash val="solid"/>
                <a:miter lim="800000"/>
              </a:ln>
              <a:effectLst/>
            </p:spPr>
            <p:txBody>
              <a:bodyPr rtlCol="0" anchor="t"/>
              <a:lstStyle/>
              <a:p>
                <a:pPr lvl="0" algn="ctr">
                  <a:defRPr/>
                </a:pPr>
                <a:r>
                  <a:rPr lang="en-US" sz="1000" dirty="0" err="1">
                    <a:solidFill>
                      <a:srgbClr val="000000"/>
                    </a:solidFill>
                    <a:latin typeface="Calibri" panose="020F0502020204030204" pitchFamily="34" charset="0"/>
                  </a:rPr>
                  <a:t>Blockchain</a:t>
                </a:r>
                <a:r>
                  <a:rPr lang="en-US" sz="1000" dirty="0">
                    <a:solidFill>
                      <a:srgbClr val="000000"/>
                    </a:solidFill>
                    <a:latin typeface="Calibri" panose="020F0502020204030204" pitchFamily="34" charset="0"/>
                  </a:rPr>
                  <a:t> Resource Provider</a:t>
                </a:r>
              </a:p>
            </p:txBody>
          </p:sp>
          <p:sp>
            <p:nvSpPr>
              <p:cNvPr id="191" name="Rounded Rectangle 53"/>
              <p:cNvSpPr/>
              <p:nvPr/>
            </p:nvSpPr>
            <p:spPr>
              <a:xfrm>
                <a:off x="1397336" y="4384727"/>
                <a:ext cx="5698600" cy="231904"/>
              </a:xfrm>
              <a:prstGeom prst="roundRect">
                <a:avLst/>
              </a:prstGeom>
              <a:solidFill>
                <a:srgbClr val="FFE79C"/>
              </a:solidFill>
              <a:ln w="12700" cap="flat" cmpd="sng" algn="ctr">
                <a:solidFill>
                  <a:schemeClr val="tx1">
                    <a:lumMod val="75000"/>
                  </a:schemeClr>
                </a:solidFill>
                <a:prstDash val="solid"/>
                <a:miter lim="800000"/>
              </a:ln>
              <a:effectLst/>
            </p:spPr>
            <p:txBody>
              <a:bodyPr lIns="0" tIns="0" rIns="0" bIns="0" rtlCol="0" anchor="ctr"/>
              <a:lstStyle/>
              <a:p>
                <a:pPr lvl="0" algn="ctr">
                  <a:defRPr/>
                </a:pPr>
                <a:r>
                  <a:rPr lang="en-US" sz="1100" dirty="0">
                    <a:solidFill>
                      <a:srgbClr val="000000"/>
                    </a:solidFill>
                  </a:rPr>
                  <a:t>CryptoDelegate and Cryptlet architecture (secure containers, attestation, etc.) </a:t>
                </a:r>
                <a:endParaRPr kumimoji="0" lang="en-US" sz="10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92" name="Rounded Rectangle 54"/>
              <p:cNvSpPr/>
              <p:nvPr/>
            </p:nvSpPr>
            <p:spPr bwMode="auto">
              <a:xfrm>
                <a:off x="1376364" y="1880524"/>
                <a:ext cx="5719572" cy="254727"/>
              </a:xfrm>
              <a:prstGeom prst="roundRect">
                <a:avLst/>
              </a:prstGeom>
              <a:solidFill>
                <a:srgbClr val="F8F8F8"/>
              </a:solidFill>
              <a:ln w="9525" cap="flat" cmpd="sng" algn="ctr">
                <a:solidFill>
                  <a:schemeClr val="tx1">
                    <a:lumMod val="75000"/>
                  </a:schemeClr>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lang="en-US" sz="1200" b="1" noProof="0" dirty="0">
                    <a:solidFill>
                      <a:srgbClr val="000000"/>
                    </a:solidFill>
                    <a:latin typeface="Segoe UI"/>
                  </a:rPr>
                  <a:t>Professional Services</a:t>
                </a:r>
                <a:r>
                  <a:rPr kumimoji="0" lang="en-US" sz="1200" b="1" i="0" u="none" strike="noStrike" kern="1200" cap="none" spc="0" normalizeH="0" baseline="0" noProof="0" dirty="0">
                    <a:ln>
                      <a:noFill/>
                    </a:ln>
                    <a:solidFill>
                      <a:srgbClr val="000000"/>
                    </a:solidFill>
                    <a:effectLst/>
                    <a:uLnTx/>
                    <a:uFillTx/>
                    <a:latin typeface="Segoe UI"/>
                    <a:ea typeface="+mn-ea"/>
                    <a:cs typeface="+mn-cs"/>
                  </a:rPr>
                  <a:t> &amp; Support</a:t>
                </a:r>
              </a:p>
            </p:txBody>
          </p:sp>
          <p:sp>
            <p:nvSpPr>
              <p:cNvPr id="193" name="Rounded Rectangle 55"/>
              <p:cNvSpPr/>
              <p:nvPr/>
            </p:nvSpPr>
            <p:spPr>
              <a:xfrm>
                <a:off x="2821060" y="3104270"/>
                <a:ext cx="1309573" cy="1263912"/>
              </a:xfrm>
              <a:prstGeom prst="roundRect">
                <a:avLst>
                  <a:gd name="adj" fmla="val 7375"/>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Identity &amp; Key Services</a:t>
                </a:r>
              </a:p>
            </p:txBody>
          </p:sp>
          <p:sp>
            <p:nvSpPr>
              <p:cNvPr id="194" name="Rounded Rectangle 56"/>
              <p:cNvSpPr/>
              <p:nvPr/>
            </p:nvSpPr>
            <p:spPr>
              <a:xfrm>
                <a:off x="4295166" y="3098241"/>
                <a:ext cx="1309573" cy="1263912"/>
              </a:xfrm>
              <a:prstGeom prst="roundRect">
                <a:avLst>
                  <a:gd name="adj" fmla="val 10030"/>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Crypto Services</a:t>
                </a:r>
              </a:p>
            </p:txBody>
          </p:sp>
          <p:sp>
            <p:nvSpPr>
              <p:cNvPr id="195" name="Rounded Rectangle 57"/>
              <p:cNvSpPr/>
              <p:nvPr/>
            </p:nvSpPr>
            <p:spPr>
              <a:xfrm>
                <a:off x="5769271" y="3108015"/>
                <a:ext cx="1309573" cy="1263912"/>
              </a:xfrm>
              <a:prstGeom prst="roundRect">
                <a:avLst>
                  <a:gd name="adj" fmla="val 8039"/>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ML &amp; BI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Services</a:t>
                </a:r>
              </a:p>
            </p:txBody>
          </p:sp>
          <p:sp>
            <p:nvSpPr>
              <p:cNvPr id="196" name="Rounded Rectangle 58"/>
              <p:cNvSpPr/>
              <p:nvPr/>
            </p:nvSpPr>
            <p:spPr>
              <a:xfrm>
                <a:off x="1346954" y="3101781"/>
                <a:ext cx="1309573" cy="1263912"/>
              </a:xfrm>
              <a:prstGeom prst="roundRect">
                <a:avLst>
                  <a:gd name="adj" fmla="val 8038"/>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Distributed Ledger Gateway Services</a:t>
                </a:r>
              </a:p>
            </p:txBody>
          </p:sp>
          <p:pic>
            <p:nvPicPr>
              <p:cNvPr id="197" name="Picture 59"/>
              <p:cNvPicPr>
                <a:picLocks noChangeAspect="1"/>
              </p:cNvPicPr>
              <p:nvPr/>
            </p:nvPicPr>
            <p:blipFill>
              <a:blip r:embed="rId6"/>
              <a:stretch>
                <a:fillRect/>
              </a:stretch>
            </p:blipFill>
            <p:spPr>
              <a:xfrm>
                <a:off x="5288462" y="2579636"/>
                <a:ext cx="466725" cy="257175"/>
              </a:xfrm>
              <a:prstGeom prst="rect">
                <a:avLst/>
              </a:prstGeom>
            </p:spPr>
          </p:pic>
          <p:pic>
            <p:nvPicPr>
              <p:cNvPr id="198" name="Picture 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538" y="2533201"/>
                <a:ext cx="511776" cy="360760"/>
              </a:xfrm>
              <a:prstGeom prst="rect">
                <a:avLst/>
              </a:prstGeom>
            </p:spPr>
          </p:pic>
          <p:pic>
            <p:nvPicPr>
              <p:cNvPr id="199" name="Picture 8" descr="https://lh3.googleusercontent.com/-q2M7Q9v6gno/AAAAAAAAAAI/AAAAAAAAEvM/_YWjuQ9Y4gQ/s0-c-k-no-ns/phot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6609" y="2485246"/>
                <a:ext cx="432404" cy="4324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bwMode="auto">
            <a:xfrm>
              <a:off x="2063693" y="2992864"/>
              <a:ext cx="6518246" cy="1679279"/>
            </a:xfrm>
            <a:prstGeom prst="rect">
              <a:avLst/>
            </a:prstGeom>
            <a:noFill/>
            <a:ln w="28575" cap="flat" cmpd="sng" algn="ctr">
              <a:solidFill>
                <a:srgbClr val="00B050"/>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grpSp>
      <p:sp>
        <p:nvSpPr>
          <p:cNvPr id="79" name="Content Placeholder 2"/>
          <p:cNvSpPr>
            <a:spLocks noGrp="1"/>
          </p:cNvSpPr>
          <p:nvPr>
            <p:ph idx="1"/>
          </p:nvPr>
        </p:nvSpPr>
        <p:spPr>
          <a:xfrm>
            <a:off x="7135261" y="1360861"/>
            <a:ext cx="4661990" cy="5070321"/>
          </a:xfrm>
        </p:spPr>
        <p:txBody>
          <a:bodyPr/>
          <a:lstStyle/>
          <a:p>
            <a:r>
              <a:rPr lang="en-US" sz="1400" dirty="0"/>
              <a:t>The </a:t>
            </a:r>
            <a:r>
              <a:rPr lang="en-US" sz="1400" dirty="0" err="1"/>
              <a:t>Blockchain</a:t>
            </a:r>
            <a:r>
              <a:rPr lang="en-US" sz="1400" dirty="0"/>
              <a:t> Middleware will provide core services, which will help users create and build on top of </a:t>
            </a:r>
            <a:r>
              <a:rPr lang="en-US" sz="1400" dirty="0" err="1"/>
              <a:t>blockchains</a:t>
            </a:r>
            <a:r>
              <a:rPr lang="en-US" sz="1400" dirty="0"/>
              <a:t> within Azure</a:t>
            </a:r>
          </a:p>
          <a:p>
            <a:r>
              <a:rPr lang="en-US" sz="1400" dirty="0"/>
              <a:t>The core services can be broken down into the following:</a:t>
            </a:r>
          </a:p>
          <a:p>
            <a:pPr lvl="1"/>
            <a:r>
              <a:rPr lang="en-US" sz="1400" b="1" dirty="0"/>
              <a:t>Identity and Certificate Services </a:t>
            </a:r>
            <a:r>
              <a:rPr lang="en-US" sz="1400" dirty="0"/>
              <a:t>– Helps with authentication, authorization, access, and lifecycle management. </a:t>
            </a:r>
          </a:p>
          <a:p>
            <a:pPr lvl="1"/>
            <a:r>
              <a:rPr lang="en-US" sz="1400" b="1" dirty="0"/>
              <a:t>Encryption Services </a:t>
            </a:r>
            <a:r>
              <a:rPr lang="en-US" sz="1400" dirty="0"/>
              <a:t>– Provides encryption for </a:t>
            </a:r>
            <a:r>
              <a:rPr lang="en-US" sz="1400" dirty="0" err="1"/>
              <a:t>blockchain</a:t>
            </a:r>
            <a:r>
              <a:rPr lang="en-US" sz="1400" dirty="0"/>
              <a:t> transactions and fields</a:t>
            </a:r>
          </a:p>
          <a:p>
            <a:pPr lvl="1"/>
            <a:r>
              <a:rPr lang="en-US" sz="1400" b="1" dirty="0" err="1"/>
              <a:t>Cryptlet</a:t>
            </a:r>
            <a:r>
              <a:rPr lang="en-US" sz="1400" b="1" dirty="0"/>
              <a:t> Services </a:t>
            </a:r>
            <a:r>
              <a:rPr lang="en-US" sz="1400" dirty="0"/>
              <a:t>– Provides runtime for </a:t>
            </a:r>
            <a:r>
              <a:rPr lang="en-US" sz="1400" dirty="0" err="1"/>
              <a:t>cryptlets</a:t>
            </a:r>
            <a:r>
              <a:rPr lang="en-US" sz="1400" dirty="0"/>
              <a:t> and communication between </a:t>
            </a:r>
            <a:r>
              <a:rPr lang="en-US" sz="1400" dirty="0" err="1"/>
              <a:t>blockchain</a:t>
            </a:r>
            <a:r>
              <a:rPr lang="en-US" sz="1400" dirty="0"/>
              <a:t> and </a:t>
            </a:r>
            <a:r>
              <a:rPr lang="en-US" sz="1400" dirty="0" err="1"/>
              <a:t>cryptlet</a:t>
            </a:r>
            <a:r>
              <a:rPr lang="en-US" sz="1400" dirty="0"/>
              <a:t> trusted host</a:t>
            </a:r>
          </a:p>
          <a:p>
            <a:pPr lvl="1"/>
            <a:r>
              <a:rPr lang="en-US" sz="1400" b="1" dirty="0" err="1"/>
              <a:t>Blockchain</a:t>
            </a:r>
            <a:r>
              <a:rPr lang="en-US" sz="1400" b="1" dirty="0"/>
              <a:t> Gateway Services </a:t>
            </a:r>
            <a:r>
              <a:rPr lang="en-US" sz="1400" dirty="0"/>
              <a:t>– Provides communication between multiple </a:t>
            </a:r>
            <a:r>
              <a:rPr lang="en-US" sz="1400" dirty="0" err="1"/>
              <a:t>blockchains</a:t>
            </a:r>
            <a:r>
              <a:rPr lang="en-US" sz="1400" dirty="0"/>
              <a:t> </a:t>
            </a:r>
          </a:p>
          <a:p>
            <a:pPr lvl="1"/>
            <a:r>
              <a:rPr lang="en-US" sz="1400" b="1" dirty="0"/>
              <a:t>Data Services </a:t>
            </a:r>
            <a:r>
              <a:rPr lang="en-US" sz="1400" dirty="0"/>
              <a:t>– Rich data services, such as analytics, auditing, and machine learning </a:t>
            </a:r>
          </a:p>
          <a:p>
            <a:pPr lvl="1"/>
            <a:r>
              <a:rPr lang="en-US" sz="1400" b="1" dirty="0"/>
              <a:t>Management and Operations </a:t>
            </a:r>
            <a:r>
              <a:rPr lang="en-US" sz="1400" dirty="0"/>
              <a:t>– Tools for deployment and management </a:t>
            </a:r>
          </a:p>
        </p:txBody>
      </p:sp>
    </p:spTree>
    <p:extLst>
      <p:ext uri="{BB962C8B-B14F-4D97-AF65-F5344CB8AC3E}">
        <p14:creationId xmlns:p14="http://schemas.microsoft.com/office/powerpoint/2010/main" val="114526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9239" y="291514"/>
            <a:ext cx="11655840" cy="663983"/>
          </a:xfrm>
        </p:spPr>
        <p:txBody>
          <a:bodyPr/>
          <a:lstStyle/>
          <a:p>
            <a:r>
              <a:rPr lang="en-US" sz="3200" dirty="0">
                <a:solidFill>
                  <a:srgbClr val="0072C6"/>
                </a:solidFill>
                <a:latin typeface="Segoe UI Light"/>
              </a:rPr>
              <a:t>Blockchain development</a:t>
            </a:r>
          </a:p>
        </p:txBody>
      </p:sp>
      <p:sp>
        <p:nvSpPr>
          <p:cNvPr id="3" name="TextBox 2"/>
          <p:cNvSpPr txBox="1"/>
          <p:nvPr/>
        </p:nvSpPr>
        <p:spPr>
          <a:xfrm>
            <a:off x="343941" y="1262640"/>
            <a:ext cx="11354714" cy="3991839"/>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Current landscape of tools is highly fragmented</a:t>
            </a:r>
          </a:p>
          <a:p>
            <a:pPr marL="336145" indent="-336145">
              <a:lnSpc>
                <a:spcPct val="90000"/>
              </a:lnSpc>
              <a:spcAft>
                <a:spcPts val="588"/>
              </a:spcAft>
              <a:buFont typeface="Arial" panose="020B0604020202020204" pitchFamily="34" charset="0"/>
              <a:buChar char="•"/>
            </a:pPr>
            <a:r>
              <a:rPr lang="en-US" sz="3137" b="1" dirty="0">
                <a:gradFill>
                  <a:gsLst>
                    <a:gs pos="2917">
                      <a:schemeClr val="tx1"/>
                    </a:gs>
                    <a:gs pos="30000">
                      <a:schemeClr val="tx1"/>
                    </a:gs>
                  </a:gsLst>
                  <a:lin ang="5400000" scaled="0"/>
                </a:gradFill>
                <a:latin typeface="+mj-lt"/>
              </a:rPr>
              <a:t>Frameworks</a:t>
            </a:r>
            <a:r>
              <a:rPr lang="en-US" sz="3137" dirty="0">
                <a:gradFill>
                  <a:gsLst>
                    <a:gs pos="2917">
                      <a:schemeClr val="tx1"/>
                    </a:gs>
                    <a:gs pos="30000">
                      <a:schemeClr val="tx1"/>
                    </a:gs>
                  </a:gsLst>
                  <a:lin ang="5400000" scaled="0"/>
                </a:gradFill>
                <a:latin typeface="+mj-lt"/>
              </a:rPr>
              <a:t> – Truffle, </a:t>
            </a:r>
            <a:r>
              <a:rPr lang="en-US" sz="3137" dirty="0" err="1">
                <a:gradFill>
                  <a:gsLst>
                    <a:gs pos="2917">
                      <a:schemeClr val="tx1"/>
                    </a:gs>
                    <a:gs pos="30000">
                      <a:schemeClr val="tx1"/>
                    </a:gs>
                  </a:gsLst>
                  <a:lin ang="5400000" scaled="0"/>
                </a:gradFill>
                <a:latin typeface="+mj-lt"/>
              </a:rPr>
              <a:t>Nethereum</a:t>
            </a:r>
            <a:r>
              <a:rPr lang="en-US" sz="3137" dirty="0">
                <a:gradFill>
                  <a:gsLst>
                    <a:gs pos="2917">
                      <a:schemeClr val="tx1"/>
                    </a:gs>
                    <a:gs pos="30000">
                      <a:schemeClr val="tx1"/>
                    </a:gs>
                  </a:gsLst>
                  <a:lin ang="5400000" scaled="0"/>
                </a:gradFill>
                <a:latin typeface="+mj-lt"/>
              </a:rPr>
              <a:t>, Blockapps, Tendermint, Go-Ethereum, Tierion</a:t>
            </a:r>
          </a:p>
          <a:p>
            <a:pPr marL="336145" indent="-336145">
              <a:lnSpc>
                <a:spcPct val="90000"/>
              </a:lnSpc>
              <a:spcAft>
                <a:spcPts val="588"/>
              </a:spcAft>
              <a:buFont typeface="Arial" panose="020B0604020202020204" pitchFamily="34" charset="0"/>
              <a:buChar char="•"/>
            </a:pPr>
            <a:r>
              <a:rPr lang="en-US" sz="3137" b="1" dirty="0">
                <a:gradFill>
                  <a:gsLst>
                    <a:gs pos="2917">
                      <a:schemeClr val="tx1"/>
                    </a:gs>
                    <a:gs pos="30000">
                      <a:schemeClr val="tx1"/>
                    </a:gs>
                  </a:gsLst>
                  <a:lin ang="5400000" scaled="0"/>
                </a:gradFill>
                <a:latin typeface="+mj-lt"/>
              </a:rPr>
              <a:t>Dev</a:t>
            </a:r>
            <a:r>
              <a:rPr lang="en-US" sz="3137" dirty="0">
                <a:gradFill>
                  <a:gsLst>
                    <a:gs pos="2917">
                      <a:schemeClr val="tx1"/>
                    </a:gs>
                    <a:gs pos="30000">
                      <a:schemeClr val="tx1"/>
                    </a:gs>
                  </a:gsLst>
                  <a:lin ang="5400000" scaled="0"/>
                </a:gradFill>
                <a:latin typeface="+mj-lt"/>
              </a:rPr>
              <a:t> </a:t>
            </a:r>
            <a:r>
              <a:rPr lang="en-US" sz="3137" b="1" dirty="0">
                <a:gradFill>
                  <a:gsLst>
                    <a:gs pos="2917">
                      <a:schemeClr val="tx1"/>
                    </a:gs>
                    <a:gs pos="30000">
                      <a:schemeClr val="tx1"/>
                    </a:gs>
                  </a:gsLst>
                  <a:lin ang="5400000" scaled="0"/>
                </a:gradFill>
                <a:latin typeface="+mj-lt"/>
              </a:rPr>
              <a:t>Blockchains</a:t>
            </a:r>
            <a:r>
              <a:rPr lang="en-US" sz="3137" dirty="0">
                <a:gradFill>
                  <a:gsLst>
                    <a:gs pos="2917">
                      <a:schemeClr val="tx1"/>
                    </a:gs>
                    <a:gs pos="30000">
                      <a:schemeClr val="tx1"/>
                    </a:gs>
                  </a:gsLst>
                  <a:lin ang="5400000" scaled="0"/>
                </a:gradFill>
                <a:latin typeface="+mj-lt"/>
              </a:rPr>
              <a:t> – </a:t>
            </a:r>
            <a:r>
              <a:rPr lang="en-US" sz="3137" dirty="0" err="1">
                <a:gradFill>
                  <a:gsLst>
                    <a:gs pos="2917">
                      <a:schemeClr val="tx1"/>
                    </a:gs>
                    <a:gs pos="30000">
                      <a:schemeClr val="tx1"/>
                    </a:gs>
                  </a:gsLst>
                  <a:lin ang="5400000" scaled="0"/>
                </a:gradFill>
                <a:latin typeface="+mj-lt"/>
              </a:rPr>
              <a:t>Strato</a:t>
            </a:r>
            <a:r>
              <a:rPr lang="en-US" sz="3137" dirty="0">
                <a:gradFill>
                  <a:gsLst>
                    <a:gs pos="2917">
                      <a:schemeClr val="tx1"/>
                    </a:gs>
                    <a:gs pos="30000">
                      <a:schemeClr val="tx1"/>
                    </a:gs>
                  </a:gsLst>
                  <a:lin ang="5400000" scaled="0"/>
                </a:gradFill>
                <a:latin typeface="+mj-lt"/>
              </a:rPr>
              <a:t>, Chain, BigChainDB, </a:t>
            </a:r>
            <a:r>
              <a:rPr lang="en-US" sz="3137" dirty="0" err="1">
                <a:gradFill>
                  <a:gsLst>
                    <a:gs pos="2917">
                      <a:schemeClr val="tx1"/>
                    </a:gs>
                    <a:gs pos="30000">
                      <a:schemeClr val="tx1"/>
                    </a:gs>
                  </a:gsLst>
                  <a:lin ang="5400000" scaled="0"/>
                </a:gradFill>
                <a:latin typeface="+mj-lt"/>
              </a:rPr>
              <a:t>EthereumJS</a:t>
            </a:r>
            <a:r>
              <a:rPr lang="en-US" sz="3137" dirty="0">
                <a:gradFill>
                  <a:gsLst>
                    <a:gs pos="2917">
                      <a:schemeClr val="tx1"/>
                    </a:gs>
                    <a:gs pos="30000">
                      <a:schemeClr val="tx1"/>
                    </a:gs>
                  </a:gsLst>
                  <a:lin ang="5400000" scaled="0"/>
                </a:gradFill>
                <a:latin typeface="+mj-lt"/>
              </a:rPr>
              <a:t> </a:t>
            </a:r>
            <a:r>
              <a:rPr lang="en-US" sz="3137" dirty="0" err="1">
                <a:gradFill>
                  <a:gsLst>
                    <a:gs pos="2917">
                      <a:schemeClr val="tx1"/>
                    </a:gs>
                    <a:gs pos="30000">
                      <a:schemeClr val="tx1"/>
                    </a:gs>
                  </a:gsLst>
                  <a:lin ang="5400000" scaled="0"/>
                </a:gradFill>
                <a:latin typeface="+mj-lt"/>
              </a:rPr>
              <a:t>TestRPC</a:t>
            </a:r>
            <a:r>
              <a:rPr lang="en-US" sz="3137" dirty="0">
                <a:gradFill>
                  <a:gsLst>
                    <a:gs pos="2917">
                      <a:schemeClr val="tx1"/>
                    </a:gs>
                    <a:gs pos="30000">
                      <a:schemeClr val="tx1"/>
                    </a:gs>
                  </a:gsLst>
                  <a:lin ang="5400000" scaled="0"/>
                </a:gradFill>
                <a:latin typeface="+mj-lt"/>
              </a:rPr>
              <a:t>, </a:t>
            </a:r>
            <a:r>
              <a:rPr lang="en-US" sz="3137" dirty="0" err="1">
                <a:gradFill>
                  <a:gsLst>
                    <a:gs pos="2917">
                      <a:schemeClr val="tx1"/>
                    </a:gs>
                    <a:gs pos="30000">
                      <a:schemeClr val="tx1"/>
                    </a:gs>
                  </a:gsLst>
                  <a:lin ang="5400000" scaled="0"/>
                </a:gradFill>
                <a:latin typeface="+mj-lt"/>
              </a:rPr>
              <a:t>HyperLedger</a:t>
            </a:r>
            <a:endParaRPr lang="en-US" sz="3137" dirty="0">
              <a:gradFill>
                <a:gsLst>
                  <a:gs pos="2917">
                    <a:schemeClr val="tx1"/>
                  </a:gs>
                  <a:gs pos="30000">
                    <a:schemeClr val="tx1"/>
                  </a:gs>
                </a:gsLst>
                <a:lin ang="5400000" scaled="0"/>
              </a:gradFill>
              <a:latin typeface="+mj-lt"/>
            </a:endParaRPr>
          </a:p>
          <a:p>
            <a:pPr marL="336145" indent="-336145">
              <a:lnSpc>
                <a:spcPct val="90000"/>
              </a:lnSpc>
              <a:spcAft>
                <a:spcPts val="588"/>
              </a:spcAft>
              <a:buFont typeface="Arial" panose="020B0604020202020204" pitchFamily="34" charset="0"/>
              <a:buChar char="•"/>
            </a:pPr>
            <a:r>
              <a:rPr lang="en-US" sz="3137" b="1" dirty="0">
                <a:gradFill>
                  <a:gsLst>
                    <a:gs pos="2917">
                      <a:schemeClr val="tx1"/>
                    </a:gs>
                    <a:gs pos="30000">
                      <a:schemeClr val="tx1"/>
                    </a:gs>
                  </a:gsLst>
                  <a:lin ang="5400000" scaled="0"/>
                </a:gradFill>
                <a:latin typeface="+mj-lt"/>
              </a:rPr>
              <a:t>IDE</a:t>
            </a:r>
            <a:r>
              <a:rPr lang="en-US" sz="3137" dirty="0">
                <a:gradFill>
                  <a:gsLst>
                    <a:gs pos="2917">
                      <a:schemeClr val="tx1"/>
                    </a:gs>
                    <a:gs pos="30000">
                      <a:schemeClr val="tx1"/>
                    </a:gs>
                  </a:gsLst>
                  <a:lin ang="5400000" scaled="0"/>
                </a:gradFill>
                <a:latin typeface="+mj-lt"/>
              </a:rPr>
              <a:t> </a:t>
            </a:r>
            <a:r>
              <a:rPr lang="en-US" sz="3137" b="1" dirty="0">
                <a:gradFill>
                  <a:gsLst>
                    <a:gs pos="2917">
                      <a:schemeClr val="tx1"/>
                    </a:gs>
                    <a:gs pos="30000">
                      <a:schemeClr val="tx1"/>
                    </a:gs>
                  </a:gsLst>
                  <a:lin ang="5400000" scaled="0"/>
                </a:gradFill>
                <a:latin typeface="+mj-lt"/>
              </a:rPr>
              <a:t>based</a:t>
            </a:r>
            <a:r>
              <a:rPr lang="en-US" sz="3137" dirty="0">
                <a:gradFill>
                  <a:gsLst>
                    <a:gs pos="2917">
                      <a:schemeClr val="tx1"/>
                    </a:gs>
                    <a:gs pos="30000">
                      <a:schemeClr val="tx1"/>
                    </a:gs>
                  </a:gsLst>
                  <a:lin ang="5400000" scaled="0"/>
                </a:gradFill>
                <a:latin typeface="+mj-lt"/>
              </a:rPr>
              <a:t> – Mix, Cosmo, Ethereum Studio, Visual Studio, </a:t>
            </a:r>
            <a:r>
              <a:rPr lang="en-US" sz="3137" dirty="0" err="1">
                <a:gradFill>
                  <a:gsLst>
                    <a:gs pos="2917">
                      <a:schemeClr val="tx1"/>
                    </a:gs>
                    <a:gs pos="30000">
                      <a:schemeClr val="tx1"/>
                    </a:gs>
                  </a:gsLst>
                  <a:lin ang="5400000" scaled="0"/>
                </a:gradFill>
                <a:latin typeface="+mj-lt"/>
              </a:rPr>
              <a:t>VSCode</a:t>
            </a:r>
            <a:r>
              <a:rPr lang="en-US" sz="3137" dirty="0">
                <a:gradFill>
                  <a:gsLst>
                    <a:gs pos="2917">
                      <a:schemeClr val="tx1"/>
                    </a:gs>
                    <a:gs pos="30000">
                      <a:schemeClr val="tx1"/>
                    </a:gs>
                  </a:gsLst>
                  <a:lin ang="5400000" scaled="0"/>
                </a:gradFill>
                <a:latin typeface="+mj-lt"/>
              </a:rPr>
              <a:t>, Sublime Package, Atom Ethereum Interface/Linter, </a:t>
            </a:r>
            <a:r>
              <a:rPr lang="en-US" sz="3137" dirty="0" err="1">
                <a:gradFill>
                  <a:gsLst>
                    <a:gs pos="2917">
                      <a:schemeClr val="tx1"/>
                    </a:gs>
                    <a:gs pos="30000">
                      <a:schemeClr val="tx1"/>
                    </a:gs>
                  </a:gsLst>
                  <a:lin ang="5400000" scaled="0"/>
                </a:gradFill>
                <a:latin typeface="+mj-lt"/>
              </a:rPr>
              <a:t>Emacs</a:t>
            </a:r>
            <a:r>
              <a:rPr lang="en-US" sz="3137" dirty="0">
                <a:gradFill>
                  <a:gsLst>
                    <a:gs pos="2917">
                      <a:schemeClr val="tx1"/>
                    </a:gs>
                    <a:gs pos="30000">
                      <a:schemeClr val="tx1"/>
                    </a:gs>
                  </a:gsLst>
                  <a:lin ang="5400000" scaled="0"/>
                </a:gradFill>
                <a:latin typeface="+mj-lt"/>
              </a:rPr>
              <a:t> Solidity, Vim Solidity</a:t>
            </a:r>
          </a:p>
        </p:txBody>
      </p:sp>
      <p:sp>
        <p:nvSpPr>
          <p:cNvPr id="5" name="Rectangle: Rounded Corners 4"/>
          <p:cNvSpPr/>
          <p:nvPr/>
        </p:nvSpPr>
        <p:spPr bwMode="auto">
          <a:xfrm>
            <a:off x="717451" y="5221850"/>
            <a:ext cx="3436295" cy="11952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FRAMEWORKS/SDK</a:t>
            </a:r>
          </a:p>
        </p:txBody>
      </p:sp>
      <p:sp>
        <p:nvSpPr>
          <p:cNvPr id="7" name="Rectangle: Rounded Corners 6"/>
          <p:cNvSpPr/>
          <p:nvPr/>
        </p:nvSpPr>
        <p:spPr bwMode="auto">
          <a:xfrm>
            <a:off x="4379011" y="5221850"/>
            <a:ext cx="3436295" cy="11952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IDE INTEGRATION</a:t>
            </a:r>
          </a:p>
        </p:txBody>
      </p:sp>
      <p:sp>
        <p:nvSpPr>
          <p:cNvPr id="8" name="Rectangle: Rounded Corners 7"/>
          <p:cNvSpPr/>
          <p:nvPr/>
        </p:nvSpPr>
        <p:spPr bwMode="auto">
          <a:xfrm>
            <a:off x="7985495" y="5188491"/>
            <a:ext cx="3436295" cy="1195233"/>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DEVELOPMENT CHAINS</a:t>
            </a:r>
          </a:p>
        </p:txBody>
      </p:sp>
    </p:spTree>
    <p:extLst>
      <p:ext uri="{BB962C8B-B14F-4D97-AF65-F5344CB8AC3E}">
        <p14:creationId xmlns:p14="http://schemas.microsoft.com/office/powerpoint/2010/main" val="31274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9240" y="289512"/>
            <a:ext cx="11655840" cy="517560"/>
          </a:xfrm>
        </p:spPr>
        <p:txBody>
          <a:bodyPr/>
          <a:lstStyle/>
          <a:p>
            <a:r>
              <a:rPr lang="en-US" sz="3200" dirty="0">
                <a:solidFill>
                  <a:srgbClr val="0072C6"/>
                </a:solidFill>
                <a:latin typeface="Segoe UI Light"/>
              </a:rPr>
              <a:t>Developer Workflow</a:t>
            </a:r>
          </a:p>
        </p:txBody>
      </p:sp>
      <p:cxnSp>
        <p:nvCxnSpPr>
          <p:cNvPr id="3" name="Straight Connector 2"/>
          <p:cNvCxnSpPr/>
          <p:nvPr/>
        </p:nvCxnSpPr>
        <p:spPr>
          <a:xfrm>
            <a:off x="401700" y="3951914"/>
            <a:ext cx="1120531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85275" y="3261691"/>
            <a:ext cx="3585699"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Smart Contract Dev</a:t>
            </a:r>
          </a:p>
        </p:txBody>
      </p:sp>
      <p:sp>
        <p:nvSpPr>
          <p:cNvPr id="6" name="TextBox 5"/>
          <p:cNvSpPr txBox="1"/>
          <p:nvPr/>
        </p:nvSpPr>
        <p:spPr>
          <a:xfrm>
            <a:off x="8486466" y="6118274"/>
            <a:ext cx="3585699"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Decentralized App Dev</a:t>
            </a:r>
          </a:p>
        </p:txBody>
      </p:sp>
      <p:pic>
        <p:nvPicPr>
          <p:cNvPr id="5" name="Picture 4"/>
          <p:cNvPicPr>
            <a:picLocks noChangeAspect="1"/>
          </p:cNvPicPr>
          <p:nvPr/>
        </p:nvPicPr>
        <p:blipFill>
          <a:blip r:embed="rId3">
            <a:biLevel thresh="25000"/>
          </a:blip>
          <a:stretch>
            <a:fillRect/>
          </a:stretch>
        </p:blipFill>
        <p:spPr>
          <a:xfrm>
            <a:off x="1086541" y="2162559"/>
            <a:ext cx="764951" cy="764951"/>
          </a:xfrm>
          <a:prstGeom prst="rect">
            <a:avLst/>
          </a:prstGeom>
        </p:spPr>
      </p:pic>
      <p:pic>
        <p:nvPicPr>
          <p:cNvPr id="8" name="Picture 7"/>
          <p:cNvPicPr>
            <a:picLocks noChangeAspect="1"/>
          </p:cNvPicPr>
          <p:nvPr/>
        </p:nvPicPr>
        <p:blipFill>
          <a:blip r:embed="rId3">
            <a:biLevel thresh="25000"/>
          </a:blip>
          <a:stretch>
            <a:fillRect/>
          </a:stretch>
        </p:blipFill>
        <p:spPr>
          <a:xfrm>
            <a:off x="1240366" y="4848339"/>
            <a:ext cx="764951" cy="764951"/>
          </a:xfrm>
          <a:prstGeom prst="rect">
            <a:avLst/>
          </a:prstGeom>
        </p:spPr>
      </p:pic>
      <p:grpSp>
        <p:nvGrpSpPr>
          <p:cNvPr id="14" name="Group 13"/>
          <p:cNvGrpSpPr/>
          <p:nvPr/>
        </p:nvGrpSpPr>
        <p:grpSpPr>
          <a:xfrm>
            <a:off x="4004343" y="1412045"/>
            <a:ext cx="2196212" cy="1927857"/>
            <a:chOff x="3703637" y="1444102"/>
            <a:chExt cx="2545051" cy="2163796"/>
          </a:xfrm>
        </p:grpSpPr>
        <p:pic>
          <p:nvPicPr>
            <p:cNvPr id="10" name="Picture 9"/>
            <p:cNvPicPr>
              <a:picLocks noChangeAspect="1"/>
            </p:cNvPicPr>
            <p:nvPr/>
          </p:nvPicPr>
          <p:blipFill>
            <a:blip r:embed="rId4">
              <a:duotone>
                <a:prstClr val="black"/>
                <a:schemeClr val="accent2">
                  <a:tint val="45000"/>
                  <a:satMod val="400000"/>
                </a:schemeClr>
              </a:duotone>
            </a:blip>
            <a:stretch>
              <a:fillRect/>
            </a:stretch>
          </p:blipFill>
          <p:spPr>
            <a:xfrm>
              <a:off x="3703637" y="1444102"/>
              <a:ext cx="780290" cy="780290"/>
            </a:xfrm>
            <a:prstGeom prst="rect">
              <a:avLst/>
            </a:prstGeom>
          </p:spPr>
        </p:pic>
        <p:pic>
          <p:nvPicPr>
            <p:cNvPr id="12" name="Picture 11"/>
            <p:cNvPicPr>
              <a:picLocks noChangeAspect="1"/>
            </p:cNvPicPr>
            <p:nvPr/>
          </p:nvPicPr>
          <p:blipFill>
            <a:blip r:embed="rId4">
              <a:duotone>
                <a:prstClr val="black"/>
                <a:schemeClr val="accent2">
                  <a:tint val="45000"/>
                  <a:satMod val="400000"/>
                </a:schemeClr>
              </a:duotone>
            </a:blip>
            <a:stretch>
              <a:fillRect/>
            </a:stretch>
          </p:blipFill>
          <p:spPr>
            <a:xfrm>
              <a:off x="4608892" y="2107640"/>
              <a:ext cx="780290" cy="780290"/>
            </a:xfrm>
            <a:prstGeom prst="rect">
              <a:avLst/>
            </a:prstGeom>
          </p:spPr>
        </p:pic>
        <p:pic>
          <p:nvPicPr>
            <p:cNvPr id="13" name="Picture 12"/>
            <p:cNvPicPr>
              <a:picLocks noChangeAspect="1"/>
            </p:cNvPicPr>
            <p:nvPr/>
          </p:nvPicPr>
          <p:blipFill>
            <a:blip r:embed="rId4">
              <a:duotone>
                <a:prstClr val="black"/>
                <a:schemeClr val="accent2">
                  <a:tint val="45000"/>
                  <a:satMod val="400000"/>
                </a:schemeClr>
              </a:duotone>
            </a:blip>
            <a:stretch>
              <a:fillRect/>
            </a:stretch>
          </p:blipFill>
          <p:spPr>
            <a:xfrm>
              <a:off x="5468398" y="2827608"/>
              <a:ext cx="780290" cy="780290"/>
            </a:xfrm>
            <a:prstGeom prst="rect">
              <a:avLst/>
            </a:prstGeom>
          </p:spPr>
        </p:pic>
        <p:sp>
          <p:nvSpPr>
            <p:cNvPr id="11" name="Arrow: Bent-Up 10"/>
            <p:cNvSpPr/>
            <p:nvPr/>
          </p:nvSpPr>
          <p:spPr bwMode="auto">
            <a:xfrm rot="5400000">
              <a:off x="4094792" y="2301798"/>
              <a:ext cx="342900" cy="381000"/>
            </a:xfrm>
            <a:prstGeom prst="bentUp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Arrow: Bent-Up 14"/>
            <p:cNvSpPr/>
            <p:nvPr/>
          </p:nvSpPr>
          <p:spPr bwMode="auto">
            <a:xfrm rot="5400000">
              <a:off x="5033779" y="2957268"/>
              <a:ext cx="311516" cy="381000"/>
            </a:xfrm>
            <a:prstGeom prst="bentUp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16" name="Arrow: Right 15"/>
          <p:cNvSpPr/>
          <p:nvPr/>
        </p:nvSpPr>
        <p:spPr bwMode="auto">
          <a:xfrm>
            <a:off x="2600247" y="2162559"/>
            <a:ext cx="896425" cy="650494"/>
          </a:xfrm>
          <a:prstGeom prst="rightArrow">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4079044" y="3112287"/>
            <a:ext cx="1867552"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Compile</a:t>
            </a:r>
          </a:p>
        </p:txBody>
      </p:sp>
      <p:grpSp>
        <p:nvGrpSpPr>
          <p:cNvPr id="26" name="Group 25"/>
          <p:cNvGrpSpPr/>
          <p:nvPr/>
        </p:nvGrpSpPr>
        <p:grpSpPr>
          <a:xfrm>
            <a:off x="8072723" y="1686576"/>
            <a:ext cx="2710688" cy="447847"/>
            <a:chOff x="8404268" y="1896404"/>
            <a:chExt cx="2765043" cy="456827"/>
          </a:xfrm>
        </p:grpSpPr>
        <p:sp>
          <p:nvSpPr>
            <p:cNvPr id="19" name="Rectangle: Rounded Corners 18"/>
            <p:cNvSpPr/>
            <p:nvPr/>
          </p:nvSpPr>
          <p:spPr bwMode="auto">
            <a:xfrm>
              <a:off x="8404268" y="1896404"/>
              <a:ext cx="466345" cy="441811"/>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Rounded Corners 20"/>
            <p:cNvSpPr/>
            <p:nvPr/>
          </p:nvSpPr>
          <p:spPr bwMode="auto">
            <a:xfrm>
              <a:off x="9201108" y="1897553"/>
              <a:ext cx="466345" cy="441811"/>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Rounded Corners 21"/>
            <p:cNvSpPr/>
            <p:nvPr/>
          </p:nvSpPr>
          <p:spPr bwMode="auto">
            <a:xfrm>
              <a:off x="9952037" y="1899625"/>
              <a:ext cx="466345" cy="441811"/>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Rounded Corners 22"/>
            <p:cNvSpPr/>
            <p:nvPr/>
          </p:nvSpPr>
          <p:spPr bwMode="auto">
            <a:xfrm>
              <a:off x="10702966" y="1911420"/>
              <a:ext cx="466345" cy="441811"/>
            </a:xfrm>
            <a:prstGeom prst="round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8580437" y="2117309"/>
              <a:ext cx="2355701" cy="0"/>
            </a:xfrm>
            <a:prstGeom prst="lin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7" name="Arrow: Right 26"/>
          <p:cNvSpPr/>
          <p:nvPr/>
        </p:nvSpPr>
        <p:spPr bwMode="auto">
          <a:xfrm>
            <a:off x="6760309" y="2452825"/>
            <a:ext cx="1053838" cy="341137"/>
          </a:xfrm>
          <a:prstGeom prst="rightArrow">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cs typeface="Segoe UI" pitchFamily="34" charset="0"/>
            </a:endParaRPr>
          </a:p>
        </p:txBody>
      </p:sp>
      <p:sp>
        <p:nvSpPr>
          <p:cNvPr id="28" name="Arrow: Right 27"/>
          <p:cNvSpPr/>
          <p:nvPr/>
        </p:nvSpPr>
        <p:spPr bwMode="auto">
          <a:xfrm>
            <a:off x="6748322" y="1982873"/>
            <a:ext cx="1053838" cy="341137"/>
          </a:xfrm>
          <a:prstGeom prst="rightArrow">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cs typeface="Segoe UI" pitchFamily="34" charset="0"/>
            </a:endParaRPr>
          </a:p>
        </p:txBody>
      </p:sp>
      <p:sp>
        <p:nvSpPr>
          <p:cNvPr id="29" name="Arrow: Right 28"/>
          <p:cNvSpPr/>
          <p:nvPr/>
        </p:nvSpPr>
        <p:spPr bwMode="auto">
          <a:xfrm>
            <a:off x="6748322" y="1544760"/>
            <a:ext cx="1053838" cy="341137"/>
          </a:xfrm>
          <a:prstGeom prst="rightArrow">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cs typeface="Segoe UI" pitchFamily="34" charset="0"/>
            </a:endParaRPr>
          </a:p>
        </p:txBody>
      </p:sp>
      <p:grpSp>
        <p:nvGrpSpPr>
          <p:cNvPr id="31" name="Group 30"/>
          <p:cNvGrpSpPr/>
          <p:nvPr/>
        </p:nvGrpSpPr>
        <p:grpSpPr>
          <a:xfrm>
            <a:off x="8190098" y="2193323"/>
            <a:ext cx="537258" cy="582789"/>
            <a:chOff x="8090566" y="2420821"/>
            <a:chExt cx="548031" cy="594475"/>
          </a:xfrm>
        </p:grpSpPr>
        <p:pic>
          <p:nvPicPr>
            <p:cNvPr id="7" name="Graphic 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6214" y="2688909"/>
              <a:ext cx="422383" cy="326387"/>
            </a:xfrm>
            <a:prstGeom prst="rect">
              <a:avLst/>
            </a:prstGeom>
          </p:spPr>
        </p:pic>
        <p:pic>
          <p:nvPicPr>
            <p:cNvPr id="30" name="Picture 29"/>
            <p:cNvPicPr>
              <a:picLocks noChangeAspect="1"/>
            </p:cNvPicPr>
            <p:nvPr/>
          </p:nvPicPr>
          <p:blipFill>
            <a:blip r:embed="rId4">
              <a:biLevel thresh="25000"/>
            </a:blip>
            <a:stretch>
              <a:fillRect/>
            </a:stretch>
          </p:blipFill>
          <p:spPr>
            <a:xfrm>
              <a:off x="8090566" y="2420821"/>
              <a:ext cx="364944" cy="376797"/>
            </a:xfrm>
            <a:prstGeom prst="rect">
              <a:avLst/>
            </a:prstGeom>
          </p:spPr>
        </p:pic>
      </p:grpSp>
      <p:grpSp>
        <p:nvGrpSpPr>
          <p:cNvPr id="32" name="Group 31"/>
          <p:cNvGrpSpPr/>
          <p:nvPr/>
        </p:nvGrpSpPr>
        <p:grpSpPr>
          <a:xfrm>
            <a:off x="8931796" y="2200091"/>
            <a:ext cx="537258" cy="582789"/>
            <a:chOff x="8090566" y="2420821"/>
            <a:chExt cx="548031" cy="594475"/>
          </a:xfrm>
        </p:grpSpPr>
        <p:pic>
          <p:nvPicPr>
            <p:cNvPr id="33" name="Graphic 32"/>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6214" y="2688909"/>
              <a:ext cx="422383" cy="326387"/>
            </a:xfrm>
            <a:prstGeom prst="rect">
              <a:avLst/>
            </a:prstGeom>
          </p:spPr>
        </p:pic>
        <p:pic>
          <p:nvPicPr>
            <p:cNvPr id="34" name="Picture 33"/>
            <p:cNvPicPr>
              <a:picLocks noChangeAspect="1"/>
            </p:cNvPicPr>
            <p:nvPr/>
          </p:nvPicPr>
          <p:blipFill>
            <a:blip r:embed="rId4">
              <a:biLevel thresh="25000"/>
            </a:blip>
            <a:stretch>
              <a:fillRect/>
            </a:stretch>
          </p:blipFill>
          <p:spPr>
            <a:xfrm>
              <a:off x="8090566" y="2420821"/>
              <a:ext cx="364944" cy="376797"/>
            </a:xfrm>
            <a:prstGeom prst="rect">
              <a:avLst/>
            </a:prstGeom>
          </p:spPr>
        </p:pic>
      </p:grpSp>
      <p:grpSp>
        <p:nvGrpSpPr>
          <p:cNvPr id="35" name="Group 34"/>
          <p:cNvGrpSpPr/>
          <p:nvPr/>
        </p:nvGrpSpPr>
        <p:grpSpPr>
          <a:xfrm>
            <a:off x="9673493" y="2200091"/>
            <a:ext cx="537258" cy="582789"/>
            <a:chOff x="8090566" y="2420821"/>
            <a:chExt cx="548031" cy="594475"/>
          </a:xfrm>
        </p:grpSpPr>
        <p:pic>
          <p:nvPicPr>
            <p:cNvPr id="36" name="Graphic 3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6214" y="2688909"/>
              <a:ext cx="422383" cy="326387"/>
            </a:xfrm>
            <a:prstGeom prst="rect">
              <a:avLst/>
            </a:prstGeom>
          </p:spPr>
        </p:pic>
        <p:pic>
          <p:nvPicPr>
            <p:cNvPr id="37" name="Picture 36"/>
            <p:cNvPicPr>
              <a:picLocks noChangeAspect="1"/>
            </p:cNvPicPr>
            <p:nvPr/>
          </p:nvPicPr>
          <p:blipFill>
            <a:blip r:embed="rId4">
              <a:biLevel thresh="25000"/>
            </a:blip>
            <a:stretch>
              <a:fillRect/>
            </a:stretch>
          </p:blipFill>
          <p:spPr>
            <a:xfrm>
              <a:off x="8090566" y="2420821"/>
              <a:ext cx="364944" cy="376797"/>
            </a:xfrm>
            <a:prstGeom prst="rect">
              <a:avLst/>
            </a:prstGeom>
          </p:spPr>
        </p:pic>
      </p:grpSp>
      <p:sp>
        <p:nvSpPr>
          <p:cNvPr id="38" name="TextBox 37"/>
          <p:cNvSpPr txBox="1"/>
          <p:nvPr/>
        </p:nvSpPr>
        <p:spPr>
          <a:xfrm>
            <a:off x="6667415" y="2761082"/>
            <a:ext cx="1302901"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Deploy</a:t>
            </a:r>
          </a:p>
        </p:txBody>
      </p:sp>
      <p:sp>
        <p:nvSpPr>
          <p:cNvPr id="39" name="TextBox 38"/>
          <p:cNvSpPr txBox="1"/>
          <p:nvPr/>
        </p:nvSpPr>
        <p:spPr>
          <a:xfrm>
            <a:off x="8726798" y="2591127"/>
            <a:ext cx="2472747"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Blockchain</a:t>
            </a:r>
          </a:p>
        </p:txBody>
      </p:sp>
      <p:pic>
        <p:nvPicPr>
          <p:cNvPr id="40" name="Picture 39"/>
          <p:cNvPicPr>
            <a:picLocks noChangeAspect="1"/>
          </p:cNvPicPr>
          <p:nvPr/>
        </p:nvPicPr>
        <p:blipFill>
          <a:blip r:embed="rId7"/>
          <a:stretch>
            <a:fillRect/>
          </a:stretch>
        </p:blipFill>
        <p:spPr>
          <a:xfrm>
            <a:off x="1784644" y="2525909"/>
            <a:ext cx="769156" cy="769156"/>
          </a:xfrm>
          <a:prstGeom prst="rect">
            <a:avLst/>
          </a:prstGeom>
        </p:spPr>
      </p:pic>
      <p:pic>
        <p:nvPicPr>
          <p:cNvPr id="41" name="Picture 40"/>
          <p:cNvPicPr>
            <a:picLocks noChangeAspect="1"/>
          </p:cNvPicPr>
          <p:nvPr/>
        </p:nvPicPr>
        <p:blipFill>
          <a:blip r:embed="rId7"/>
          <a:stretch>
            <a:fillRect/>
          </a:stretch>
        </p:blipFill>
        <p:spPr>
          <a:xfrm>
            <a:off x="1912685" y="5225510"/>
            <a:ext cx="769156" cy="769156"/>
          </a:xfrm>
          <a:prstGeom prst="rect">
            <a:avLst/>
          </a:prstGeom>
        </p:spPr>
      </p:pic>
      <p:sp>
        <p:nvSpPr>
          <p:cNvPr id="42" name="Arrow: Right 41"/>
          <p:cNvSpPr/>
          <p:nvPr/>
        </p:nvSpPr>
        <p:spPr bwMode="auto">
          <a:xfrm>
            <a:off x="3182619" y="5000107"/>
            <a:ext cx="896425" cy="650494"/>
          </a:xfrm>
          <a:prstGeom prst="rightArrow">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cs typeface="Segoe UI" pitchFamily="34" charset="0"/>
            </a:endParaRPr>
          </a:p>
        </p:txBody>
      </p:sp>
      <p:pic>
        <p:nvPicPr>
          <p:cNvPr id="44" name="Picture 43"/>
          <p:cNvPicPr>
            <a:picLocks noChangeAspect="1"/>
          </p:cNvPicPr>
          <p:nvPr/>
        </p:nvPicPr>
        <p:blipFill>
          <a:blip r:embed="rId8"/>
          <a:stretch>
            <a:fillRect/>
          </a:stretch>
        </p:blipFill>
        <p:spPr>
          <a:xfrm>
            <a:off x="4841438" y="4643428"/>
            <a:ext cx="1234838" cy="1234838"/>
          </a:xfrm>
          <a:prstGeom prst="rect">
            <a:avLst/>
          </a:prstGeom>
        </p:spPr>
      </p:pic>
      <p:sp>
        <p:nvSpPr>
          <p:cNvPr id="45" name="Arrow: Left-Up 44"/>
          <p:cNvSpPr/>
          <p:nvPr/>
        </p:nvSpPr>
        <p:spPr bwMode="auto">
          <a:xfrm>
            <a:off x="6394808" y="4251790"/>
            <a:ext cx="2459090" cy="1358297"/>
          </a:xfrm>
          <a:prstGeom prst="leftUpArrow">
            <a:avLst>
              <a:gd name="adj1" fmla="val 25000"/>
              <a:gd name="adj2" fmla="val 25635"/>
              <a:gd name="adj3" fmla="val 27964"/>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cs typeface="Segoe UI" pitchFamily="34" charset="0"/>
            </a:endParaRPr>
          </a:p>
        </p:txBody>
      </p:sp>
      <p:sp>
        <p:nvSpPr>
          <p:cNvPr id="46" name="TextBox 45"/>
          <p:cNvSpPr txBox="1"/>
          <p:nvPr/>
        </p:nvSpPr>
        <p:spPr>
          <a:xfrm>
            <a:off x="2996850" y="5610087"/>
            <a:ext cx="1302901" cy="941386"/>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Deploy App</a:t>
            </a:r>
          </a:p>
        </p:txBody>
      </p:sp>
    </p:spTree>
    <p:extLst>
      <p:ext uri="{BB962C8B-B14F-4D97-AF65-F5344CB8AC3E}">
        <p14:creationId xmlns:p14="http://schemas.microsoft.com/office/powerpoint/2010/main" val="42653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94537" y="291514"/>
            <a:ext cx="11655840" cy="705079"/>
          </a:xfrm>
        </p:spPr>
        <p:txBody>
          <a:bodyPr/>
          <a:lstStyle/>
          <a:p>
            <a:r>
              <a:rPr lang="en-US" sz="3200" dirty="0">
                <a:solidFill>
                  <a:srgbClr val="0072C6"/>
                </a:solidFill>
                <a:latin typeface="Segoe UI Light"/>
              </a:rPr>
              <a:t>Blockapps</a:t>
            </a:r>
          </a:p>
        </p:txBody>
      </p:sp>
      <p:grpSp>
        <p:nvGrpSpPr>
          <p:cNvPr id="3" name="Group 2"/>
          <p:cNvGrpSpPr/>
          <p:nvPr/>
        </p:nvGrpSpPr>
        <p:grpSpPr>
          <a:xfrm>
            <a:off x="1912684" y="1710852"/>
            <a:ext cx="5378549" cy="4087111"/>
            <a:chOff x="3397827" y="2015257"/>
            <a:chExt cx="5486400" cy="4169066"/>
          </a:xfrm>
        </p:grpSpPr>
        <p:sp>
          <p:nvSpPr>
            <p:cNvPr id="2" name="Rectangle: Rounded Corners 1"/>
            <p:cNvSpPr/>
            <p:nvPr/>
          </p:nvSpPr>
          <p:spPr bwMode="auto">
            <a:xfrm>
              <a:off x="3397827" y="4812723"/>
              <a:ext cx="5486400" cy="13716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STRATO</a:t>
              </a:r>
            </a:p>
          </p:txBody>
        </p:sp>
        <p:sp>
          <p:nvSpPr>
            <p:cNvPr id="4" name="Rectangle: Rounded Corners 3"/>
            <p:cNvSpPr/>
            <p:nvPr/>
          </p:nvSpPr>
          <p:spPr bwMode="auto">
            <a:xfrm>
              <a:off x="3398837" y="3421062"/>
              <a:ext cx="5485390" cy="13716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BLOCKAPPS/JS / XAMARIN</a:t>
              </a:r>
            </a:p>
          </p:txBody>
        </p:sp>
        <p:sp>
          <p:nvSpPr>
            <p:cNvPr id="5" name="Rectangle: Rounded Corners 4"/>
            <p:cNvSpPr/>
            <p:nvPr/>
          </p:nvSpPr>
          <p:spPr bwMode="auto">
            <a:xfrm>
              <a:off x="3397827" y="2016268"/>
              <a:ext cx="2668010" cy="13716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DECENTRALIZED</a:t>
              </a:r>
            </a:p>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APP</a:t>
              </a:r>
            </a:p>
          </p:txBody>
        </p:sp>
        <p:sp>
          <p:nvSpPr>
            <p:cNvPr id="6" name="Rectangle: Rounded Corners 5"/>
            <p:cNvSpPr/>
            <p:nvPr/>
          </p:nvSpPr>
          <p:spPr bwMode="auto">
            <a:xfrm>
              <a:off x="6164550" y="2015257"/>
              <a:ext cx="2668010" cy="13716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BLOC</a:t>
              </a:r>
            </a:p>
          </p:txBody>
        </p:sp>
      </p:grpSp>
      <p:cxnSp>
        <p:nvCxnSpPr>
          <p:cNvPr id="8" name="Straight Connector 7"/>
          <p:cNvCxnSpPr/>
          <p:nvPr/>
        </p:nvCxnSpPr>
        <p:spPr>
          <a:xfrm>
            <a:off x="7291233" y="3055490"/>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40582" y="4433659"/>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39446" y="1953698"/>
            <a:ext cx="2614572"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APPLICATION</a:t>
            </a:r>
          </a:p>
        </p:txBody>
      </p:sp>
      <p:sp>
        <p:nvSpPr>
          <p:cNvPr id="12" name="TextBox 11"/>
          <p:cNvSpPr txBox="1"/>
          <p:nvPr/>
        </p:nvSpPr>
        <p:spPr>
          <a:xfrm>
            <a:off x="7539390" y="3453580"/>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SDK</a:t>
            </a:r>
          </a:p>
        </p:txBody>
      </p:sp>
      <p:sp>
        <p:nvSpPr>
          <p:cNvPr id="13" name="TextBox 12"/>
          <p:cNvSpPr txBox="1"/>
          <p:nvPr/>
        </p:nvSpPr>
        <p:spPr>
          <a:xfrm>
            <a:off x="7664744" y="4817884"/>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BLOCKCHAIN</a:t>
            </a:r>
          </a:p>
        </p:txBody>
      </p:sp>
    </p:spTree>
    <p:extLst>
      <p:ext uri="{BB962C8B-B14F-4D97-AF65-F5344CB8AC3E}">
        <p14:creationId xmlns:p14="http://schemas.microsoft.com/office/powerpoint/2010/main" val="32109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9240" y="289512"/>
            <a:ext cx="11655840" cy="650574"/>
          </a:xfrm>
        </p:spPr>
        <p:txBody>
          <a:bodyPr/>
          <a:lstStyle/>
          <a:p>
            <a:r>
              <a:rPr lang="en-US" sz="3200" dirty="0">
                <a:solidFill>
                  <a:srgbClr val="0072C6"/>
                </a:solidFill>
                <a:latin typeface="Segoe UI Light"/>
              </a:rPr>
              <a:t>Truffle</a:t>
            </a:r>
          </a:p>
        </p:txBody>
      </p:sp>
      <p:grpSp>
        <p:nvGrpSpPr>
          <p:cNvPr id="3" name="Group 2"/>
          <p:cNvGrpSpPr/>
          <p:nvPr/>
        </p:nvGrpSpPr>
        <p:grpSpPr>
          <a:xfrm>
            <a:off x="1987386" y="1113236"/>
            <a:ext cx="5378549" cy="5431748"/>
            <a:chOff x="3397827" y="643657"/>
            <a:chExt cx="5486400" cy="5540666"/>
          </a:xfrm>
        </p:grpSpPr>
        <p:sp>
          <p:nvSpPr>
            <p:cNvPr id="4" name="Rectangle: Rounded Corners 3"/>
            <p:cNvSpPr/>
            <p:nvPr/>
          </p:nvSpPr>
          <p:spPr bwMode="auto">
            <a:xfrm>
              <a:off x="3397827" y="4812723"/>
              <a:ext cx="2766723" cy="13716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PUBLIC ETHEREUM</a:t>
              </a:r>
            </a:p>
          </p:txBody>
        </p:sp>
        <p:sp>
          <p:nvSpPr>
            <p:cNvPr id="5" name="Rectangle: Rounded Corners 4"/>
            <p:cNvSpPr/>
            <p:nvPr/>
          </p:nvSpPr>
          <p:spPr bwMode="auto">
            <a:xfrm>
              <a:off x="3398837" y="3421062"/>
              <a:ext cx="5485390" cy="13716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TRUFFLE</a:t>
              </a:r>
            </a:p>
          </p:txBody>
        </p:sp>
        <p:sp>
          <p:nvSpPr>
            <p:cNvPr id="6" name="Rectangle: Rounded Corners 5"/>
            <p:cNvSpPr/>
            <p:nvPr/>
          </p:nvSpPr>
          <p:spPr bwMode="auto">
            <a:xfrm>
              <a:off x="3397827" y="643657"/>
              <a:ext cx="5486400" cy="1371600"/>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DECENTRALIZED APP</a:t>
              </a:r>
            </a:p>
          </p:txBody>
        </p:sp>
      </p:grpSp>
      <p:cxnSp>
        <p:nvCxnSpPr>
          <p:cNvPr id="8" name="Straight Connector 7"/>
          <p:cNvCxnSpPr/>
          <p:nvPr/>
        </p:nvCxnSpPr>
        <p:spPr>
          <a:xfrm>
            <a:off x="7365935" y="3802510"/>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15284" y="5180680"/>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76795" y="1477794"/>
            <a:ext cx="2614572"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APPLICATION</a:t>
            </a:r>
          </a:p>
        </p:txBody>
      </p:sp>
      <p:sp>
        <p:nvSpPr>
          <p:cNvPr id="11" name="TextBox 10"/>
          <p:cNvSpPr txBox="1"/>
          <p:nvPr/>
        </p:nvSpPr>
        <p:spPr>
          <a:xfrm>
            <a:off x="7614092" y="4200601"/>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SDK</a:t>
            </a:r>
          </a:p>
        </p:txBody>
      </p:sp>
      <p:sp>
        <p:nvSpPr>
          <p:cNvPr id="12" name="TextBox 11"/>
          <p:cNvSpPr txBox="1"/>
          <p:nvPr/>
        </p:nvSpPr>
        <p:spPr>
          <a:xfrm>
            <a:off x="7739446" y="5564904"/>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BLOCKCHAIN</a:t>
            </a:r>
          </a:p>
        </p:txBody>
      </p:sp>
      <p:sp>
        <p:nvSpPr>
          <p:cNvPr id="13" name="Rectangle: Rounded Corners 12"/>
          <p:cNvSpPr/>
          <p:nvPr/>
        </p:nvSpPr>
        <p:spPr bwMode="auto">
          <a:xfrm>
            <a:off x="4751362" y="5225813"/>
            <a:ext cx="2614573" cy="13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TESTNET</a:t>
            </a:r>
          </a:p>
        </p:txBody>
      </p:sp>
      <p:cxnSp>
        <p:nvCxnSpPr>
          <p:cNvPr id="14" name="Straight Connector 13"/>
          <p:cNvCxnSpPr/>
          <p:nvPr/>
        </p:nvCxnSpPr>
        <p:spPr>
          <a:xfrm>
            <a:off x="7315284" y="2435803"/>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Rectangle: Rounded Corners 14"/>
          <p:cNvSpPr/>
          <p:nvPr/>
        </p:nvSpPr>
        <p:spPr bwMode="auto">
          <a:xfrm>
            <a:off x="1936735" y="2481573"/>
            <a:ext cx="2762986" cy="1344637"/>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ETHEREUMJS TESTRPC</a:t>
            </a:r>
          </a:p>
        </p:txBody>
      </p:sp>
      <p:sp>
        <p:nvSpPr>
          <p:cNvPr id="18" name="Rectangle: Rounded Corners 17"/>
          <p:cNvSpPr/>
          <p:nvPr/>
        </p:nvSpPr>
        <p:spPr bwMode="auto">
          <a:xfrm>
            <a:off x="4751362" y="2481573"/>
            <a:ext cx="2585286" cy="1344637"/>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GETH/WEBTHREE/CLI</a:t>
            </a:r>
          </a:p>
        </p:txBody>
      </p:sp>
      <p:sp>
        <p:nvSpPr>
          <p:cNvPr id="19" name="TextBox 18"/>
          <p:cNvSpPr txBox="1"/>
          <p:nvPr/>
        </p:nvSpPr>
        <p:spPr>
          <a:xfrm>
            <a:off x="7664744" y="2847369"/>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CLIENT</a:t>
            </a:r>
          </a:p>
        </p:txBody>
      </p:sp>
    </p:spTree>
    <p:extLst>
      <p:ext uri="{BB962C8B-B14F-4D97-AF65-F5344CB8AC3E}">
        <p14:creationId xmlns:p14="http://schemas.microsoft.com/office/powerpoint/2010/main" val="41053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69240" y="289511"/>
            <a:ext cx="11655840" cy="660849"/>
          </a:xfrm>
        </p:spPr>
        <p:txBody>
          <a:bodyPr/>
          <a:lstStyle/>
          <a:p>
            <a:r>
              <a:rPr lang="en-US" sz="3200" dirty="0">
                <a:solidFill>
                  <a:srgbClr val="0072C6"/>
                </a:solidFill>
                <a:latin typeface="Segoe UI Light"/>
              </a:rPr>
              <a:t>Visual Studio</a:t>
            </a:r>
          </a:p>
        </p:txBody>
      </p:sp>
      <p:sp>
        <p:nvSpPr>
          <p:cNvPr id="5" name="Rectangle: Rounded Corners 4"/>
          <p:cNvSpPr/>
          <p:nvPr/>
        </p:nvSpPr>
        <p:spPr bwMode="auto">
          <a:xfrm>
            <a:off x="1090961" y="4437762"/>
            <a:ext cx="6668646" cy="13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STRATO</a:t>
            </a:r>
          </a:p>
        </p:txBody>
      </p:sp>
      <p:cxnSp>
        <p:nvCxnSpPr>
          <p:cNvPr id="9" name="Straight Connector 8"/>
          <p:cNvCxnSpPr/>
          <p:nvPr/>
        </p:nvCxnSpPr>
        <p:spPr>
          <a:xfrm>
            <a:off x="7759607" y="3030910"/>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59607" y="4437762"/>
            <a:ext cx="321218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07820" y="1929118"/>
            <a:ext cx="2614572" cy="615522"/>
          </a:xfrm>
          <a:prstGeom prst="rect">
            <a:avLst/>
          </a:prstGeom>
          <a:noFill/>
        </p:spPr>
        <p:txBody>
          <a:bodyPr wrap="squar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APPLICATION</a:t>
            </a:r>
          </a:p>
        </p:txBody>
      </p:sp>
      <p:sp>
        <p:nvSpPr>
          <p:cNvPr id="12" name="TextBox 11"/>
          <p:cNvSpPr txBox="1"/>
          <p:nvPr/>
        </p:nvSpPr>
        <p:spPr>
          <a:xfrm>
            <a:off x="8058416" y="3420047"/>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SDK</a:t>
            </a:r>
          </a:p>
        </p:txBody>
      </p:sp>
      <p:sp>
        <p:nvSpPr>
          <p:cNvPr id="13" name="TextBox 12"/>
          <p:cNvSpPr txBox="1"/>
          <p:nvPr/>
        </p:nvSpPr>
        <p:spPr>
          <a:xfrm>
            <a:off x="8058416" y="4802320"/>
            <a:ext cx="2614572" cy="615522"/>
          </a:xfrm>
          <a:prstGeom prst="rect">
            <a:avLst/>
          </a:prstGeom>
          <a:noFill/>
        </p:spPr>
        <p:txBody>
          <a:bodyPr wrap="square" lIns="179285" tIns="143428" rIns="179285" bIns="143428" rtlCol="0">
            <a:spAutoFit/>
          </a:bodyPr>
          <a:lstStyle/>
          <a:p>
            <a:pPr algn="ctr">
              <a:lnSpc>
                <a:spcPct val="90000"/>
              </a:lnSpc>
              <a:spcAft>
                <a:spcPts val="588"/>
              </a:spcAft>
            </a:pPr>
            <a:r>
              <a:rPr lang="en-US" sz="2353" dirty="0">
                <a:gradFill>
                  <a:gsLst>
                    <a:gs pos="2917">
                      <a:schemeClr val="tx1"/>
                    </a:gs>
                    <a:gs pos="30000">
                      <a:schemeClr val="tx1"/>
                    </a:gs>
                  </a:gsLst>
                  <a:lin ang="5400000" scaled="0"/>
                </a:gradFill>
              </a:rPr>
              <a:t>BLOCKCHAIN</a:t>
            </a:r>
          </a:p>
        </p:txBody>
      </p:sp>
      <p:sp>
        <p:nvSpPr>
          <p:cNvPr id="15" name="Rectangle: Rounded Corners 14"/>
          <p:cNvSpPr/>
          <p:nvPr/>
        </p:nvSpPr>
        <p:spPr bwMode="auto">
          <a:xfrm>
            <a:off x="5578250" y="1686272"/>
            <a:ext cx="2181357" cy="1344637"/>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DECENTRALIZED</a:t>
            </a:r>
          </a:p>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NODE.JS</a:t>
            </a:r>
          </a:p>
        </p:txBody>
      </p:sp>
      <p:sp>
        <p:nvSpPr>
          <p:cNvPr id="16" name="Rectangle: Rounded Corners 15"/>
          <p:cNvSpPr/>
          <p:nvPr/>
        </p:nvSpPr>
        <p:spPr bwMode="auto">
          <a:xfrm>
            <a:off x="3352185" y="1686272"/>
            <a:ext cx="2181357" cy="1344637"/>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DECENTRALIZED</a:t>
            </a:r>
          </a:p>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ASP.NET</a:t>
            </a:r>
          </a:p>
        </p:txBody>
      </p:sp>
      <p:sp>
        <p:nvSpPr>
          <p:cNvPr id="18" name="Rectangle: Rounded Corners 17"/>
          <p:cNvSpPr/>
          <p:nvPr/>
        </p:nvSpPr>
        <p:spPr bwMode="auto">
          <a:xfrm>
            <a:off x="1126121" y="1686272"/>
            <a:ext cx="2181357" cy="1344637"/>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SMART CONTRACT PROJECT</a:t>
            </a:r>
          </a:p>
        </p:txBody>
      </p:sp>
      <p:sp>
        <p:nvSpPr>
          <p:cNvPr id="19" name="Rectangle: Rounded Corners 18"/>
          <p:cNvSpPr/>
          <p:nvPr/>
        </p:nvSpPr>
        <p:spPr bwMode="auto">
          <a:xfrm>
            <a:off x="1090961" y="3055490"/>
            <a:ext cx="6668646" cy="1344637"/>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BLOC  BLOCKAPPS/JS  XAMARIN</a:t>
            </a:r>
          </a:p>
        </p:txBody>
      </p:sp>
    </p:spTree>
    <p:extLst>
      <p:ext uri="{BB962C8B-B14F-4D97-AF65-F5344CB8AC3E}">
        <p14:creationId xmlns:p14="http://schemas.microsoft.com/office/powerpoint/2010/main" val="291258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94537" y="291514"/>
            <a:ext cx="11655840" cy="730765"/>
          </a:xfrm>
        </p:spPr>
        <p:txBody>
          <a:bodyPr/>
          <a:lstStyle/>
          <a:p>
            <a:r>
              <a:rPr lang="en-US" sz="3200" dirty="0">
                <a:solidFill>
                  <a:srgbClr val="0072C6"/>
                </a:solidFill>
                <a:latin typeface="Segoe UI Light"/>
              </a:rPr>
              <a:t>What’s next / what’s missing?</a:t>
            </a:r>
          </a:p>
        </p:txBody>
      </p:sp>
      <p:sp>
        <p:nvSpPr>
          <p:cNvPr id="4" name="TextBox 3"/>
          <p:cNvSpPr txBox="1"/>
          <p:nvPr/>
        </p:nvSpPr>
        <p:spPr>
          <a:xfrm>
            <a:off x="269239" y="1636151"/>
            <a:ext cx="11354714" cy="5087106"/>
          </a:xfrm>
          <a:prstGeom prst="rect">
            <a:avLst/>
          </a:prstGeom>
          <a:noFill/>
        </p:spPr>
        <p:txBody>
          <a:bodyPr wrap="square" lIns="179285" tIns="143428" rIns="179285" bIns="143428" rtlCol="0">
            <a:spAutoFit/>
          </a:bodyPr>
          <a:lstStyle/>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Lack of good real time debuggers, with watchers and visualizers</a:t>
            </a:r>
          </a:p>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More templates for examples of true decentralized apps (e.g. Blockchain Identity integration, dev ops maturity, unit testing)</a:t>
            </a:r>
          </a:p>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Better build tools for complex contracts including nested deployments</a:t>
            </a:r>
          </a:p>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Library or packages concept for smart contracts in the blockchain</a:t>
            </a:r>
          </a:p>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Smart contract migrations for “updates”</a:t>
            </a:r>
          </a:p>
          <a:p>
            <a:pPr marL="336145" indent="-336145">
              <a:lnSpc>
                <a:spcPct val="90000"/>
              </a:lnSpc>
              <a:spcAft>
                <a:spcPts val="588"/>
              </a:spcAft>
              <a:buFont typeface="Arial" panose="020B0604020202020204" pitchFamily="34" charset="0"/>
              <a:buChar char="•"/>
            </a:pPr>
            <a:r>
              <a:rPr lang="en-US" sz="3137" dirty="0">
                <a:gradFill>
                  <a:gsLst>
                    <a:gs pos="2917">
                      <a:schemeClr val="tx1"/>
                    </a:gs>
                    <a:gs pos="30000">
                      <a:schemeClr val="tx1"/>
                    </a:gs>
                  </a:gsLst>
                  <a:lin ang="5400000" scaled="0"/>
                </a:gradFill>
                <a:latin typeface="+mj-lt"/>
              </a:rPr>
              <a:t>Reference architectures for various scenarios</a:t>
            </a:r>
          </a:p>
          <a:p>
            <a:pPr marL="336145" indent="-336145">
              <a:lnSpc>
                <a:spcPct val="90000"/>
              </a:lnSpc>
              <a:spcAft>
                <a:spcPts val="588"/>
              </a:spcAft>
              <a:buFont typeface="Arial" panose="020B0604020202020204" pitchFamily="34" charset="0"/>
              <a:buChar char="•"/>
            </a:pPr>
            <a:endParaRPr lang="en-US" sz="3137" dirty="0">
              <a:gradFill>
                <a:gsLst>
                  <a:gs pos="2917">
                    <a:schemeClr val="tx1"/>
                  </a:gs>
                  <a:gs pos="30000">
                    <a:schemeClr val="tx1"/>
                  </a:gs>
                </a:gsLst>
                <a:lin ang="5400000" scaled="0"/>
              </a:gradFill>
              <a:latin typeface="+mj-lt"/>
            </a:endParaRPr>
          </a:p>
        </p:txBody>
      </p:sp>
    </p:spTree>
    <p:extLst>
      <p:ext uri="{BB962C8B-B14F-4D97-AF65-F5344CB8AC3E}">
        <p14:creationId xmlns:p14="http://schemas.microsoft.com/office/powerpoint/2010/main" val="41672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0802" y="179467"/>
            <a:ext cx="11540131" cy="914400"/>
          </a:xfrm>
          <a:prstGeom prst="rect">
            <a:avLst/>
          </a:prstGeom>
          <a:noFill/>
          <a:extLst>
            <a:ext uri="{909E8E84-426E-40DD-AFC4-6F175D3DCCD1}">
              <a14:hiddenFill xmlns:a14="http://schemas.microsoft.com/office/drawing/2010/main">
                <a:pattFill>
                  <a:fgClr>
                    <a:srgbClr val="FFFFFF"/>
                  </a:fgClr>
                  <a:bgClr>
                    <a:srgbClr val="FFFFFF"/>
                  </a:bgClr>
                </a:pattFill>
              </a14:hiddenFill>
            </a:ext>
          </a:extLst>
        </p:spPr>
        <p:txBody>
          <a:bodyPr>
            <a:noAutofit/>
          </a:bodyPr>
          <a:lst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a:lstStyle>
          <a:p>
            <a:pPr marL="0" marR="0" lvl="0" indent="0" algn="l" defTabSz="1028791"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a:ln>
                  <a:noFill/>
                </a:ln>
                <a:solidFill>
                  <a:srgbClr val="0072C6"/>
                </a:solidFill>
                <a:effectLst/>
                <a:uLnTx/>
                <a:uFillTx/>
                <a:latin typeface="Segoe UI Light"/>
                <a:ea typeface="+mj-ea"/>
                <a:cs typeface="+mj-cs"/>
              </a:rPr>
              <a:t>Blockchain </a:t>
            </a:r>
            <a:r>
              <a:rPr lang="en-US" sz="3000" kern="0">
                <a:solidFill>
                  <a:srgbClr val="0072C6"/>
                </a:solidFill>
                <a:latin typeface="Segoe UI Light"/>
              </a:rPr>
              <a:t>evolving</a:t>
            </a:r>
            <a:r>
              <a:rPr kumimoji="0" lang="en-US" sz="3000" b="0" i="0" u="none" strike="noStrike" kern="0" cap="none" spc="0" normalizeH="0" baseline="0" noProof="0">
                <a:ln>
                  <a:noFill/>
                </a:ln>
                <a:solidFill>
                  <a:srgbClr val="0072C6"/>
                </a:solidFill>
                <a:effectLst/>
                <a:uLnTx/>
                <a:uFillTx/>
                <a:latin typeface="Segoe UI Light"/>
                <a:ea typeface="+mj-ea"/>
                <a:cs typeface="+mj-cs"/>
              </a:rPr>
              <a:t> </a:t>
            </a:r>
            <a:r>
              <a:rPr kumimoji="0" lang="en-US" sz="3000" b="0" i="0" u="none" strike="noStrike" kern="0" cap="none" spc="0" normalizeH="0" baseline="0" noProof="0" dirty="0">
                <a:ln>
                  <a:noFill/>
                </a:ln>
                <a:solidFill>
                  <a:srgbClr val="0072C6"/>
                </a:solidFill>
                <a:effectLst/>
                <a:uLnTx/>
                <a:uFillTx/>
                <a:latin typeface="Segoe UI Light"/>
                <a:ea typeface="+mj-ea"/>
                <a:cs typeface="+mj-cs"/>
              </a:rPr>
              <a:t>from simple ledgers, to </a:t>
            </a:r>
            <a:r>
              <a:rPr kumimoji="0" lang="en-US" sz="3000" b="0" i="0" u="none" strike="noStrike" kern="0" cap="none" spc="0" normalizeH="0" noProof="0" dirty="0" err="1">
                <a:ln>
                  <a:noFill/>
                </a:ln>
                <a:solidFill>
                  <a:srgbClr val="0072C6"/>
                </a:solidFill>
                <a:effectLst/>
                <a:uLnTx/>
                <a:uFillTx/>
                <a:latin typeface="Segoe UI Light"/>
                <a:ea typeface="+mj-ea"/>
                <a:cs typeface="+mj-cs"/>
              </a:rPr>
              <a:t>cryptlets</a:t>
            </a:r>
            <a:r>
              <a:rPr kumimoji="0" lang="en-US" sz="3000" b="0" i="0" u="none" strike="noStrike" kern="0" cap="none" spc="0" normalizeH="0" noProof="0" dirty="0">
                <a:ln>
                  <a:noFill/>
                </a:ln>
                <a:solidFill>
                  <a:srgbClr val="0072C6"/>
                </a:solidFill>
                <a:effectLst/>
                <a:uLnTx/>
                <a:uFillTx/>
                <a:latin typeface="Segoe UI Light"/>
                <a:ea typeface="+mj-ea"/>
                <a:cs typeface="+mj-cs"/>
              </a:rPr>
              <a:t> that fetch trusted and agreed-upon external data </a:t>
            </a:r>
            <a:r>
              <a:rPr lang="en-US" sz="3000" kern="0" dirty="0">
                <a:solidFill>
                  <a:srgbClr val="0072C6"/>
                </a:solidFill>
                <a:latin typeface="Segoe UI Light"/>
              </a:rPr>
              <a:t>needed to execute Smart Contracts</a:t>
            </a:r>
            <a:endParaRPr kumimoji="0" lang="en-US" sz="3000" b="0" i="0" u="none" strike="noStrike" kern="0" cap="none" spc="0" normalizeH="0" baseline="0" noProof="0" dirty="0">
              <a:ln>
                <a:noFill/>
              </a:ln>
              <a:solidFill>
                <a:srgbClr val="0072C6"/>
              </a:solidFill>
              <a:effectLst/>
              <a:uLnTx/>
              <a:uFillTx/>
              <a:latin typeface="Segoe UI Light"/>
              <a:ea typeface="+mj-ea"/>
              <a:cs typeface="+mj-cs"/>
            </a:endParaRPr>
          </a:p>
        </p:txBody>
      </p:sp>
      <p:sp>
        <p:nvSpPr>
          <p:cNvPr id="6" name="Rectangle 5"/>
          <p:cNvSpPr/>
          <p:nvPr/>
        </p:nvSpPr>
        <p:spPr>
          <a:xfrm>
            <a:off x="4013122" y="5910780"/>
            <a:ext cx="7971818" cy="646331"/>
          </a:xfrm>
          <a:prstGeom prst="rect">
            <a:avLst/>
          </a:prstGeom>
        </p:spPr>
        <p:txBody>
          <a:bodyPr wrap="square">
            <a:spAutoFit/>
          </a:bodyPr>
          <a:lstStyle/>
          <a:p>
            <a:r>
              <a:rPr lang="en-US" sz="1200" dirty="0"/>
              <a:t>Smart Contracts are unable to access external data or events based on time or market conditions. Calling code or data outside of a Smart Contract or blockchain breaks the general trust barrier and authenticity of transactions. Cryptlets will allow the blockchain to access external data securely, while maintaining the integrity of the blockchain.</a:t>
            </a:r>
          </a:p>
        </p:txBody>
      </p:sp>
      <p:grpSp>
        <p:nvGrpSpPr>
          <p:cNvPr id="7" name="Group 6"/>
          <p:cNvGrpSpPr/>
          <p:nvPr/>
        </p:nvGrpSpPr>
        <p:grpSpPr>
          <a:xfrm>
            <a:off x="448213" y="1328344"/>
            <a:ext cx="11322720" cy="5031273"/>
            <a:chOff x="448213" y="1049665"/>
            <a:chExt cx="11322720" cy="5031273"/>
          </a:xfrm>
        </p:grpSpPr>
        <p:cxnSp>
          <p:nvCxnSpPr>
            <p:cNvPr id="8" name="Straight Arrow Connector 7"/>
            <p:cNvCxnSpPr/>
            <p:nvPr/>
          </p:nvCxnSpPr>
          <p:spPr>
            <a:xfrm flipV="1">
              <a:off x="448213" y="2084364"/>
              <a:ext cx="11322720" cy="2689274"/>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1950029" y="4278555"/>
              <a:ext cx="224106" cy="224106"/>
            </a:xfrm>
            <a:prstGeom prst="ellipse">
              <a:avLst/>
            </a:prstGeom>
            <a:solidFill>
              <a:schemeClr val="accent1"/>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 name="Straight Connector 9"/>
            <p:cNvCxnSpPr>
              <a:stCxn id="9" idx="4"/>
            </p:cNvCxnSpPr>
            <p:nvPr/>
          </p:nvCxnSpPr>
          <p:spPr>
            <a:xfrm>
              <a:off x="2062082" y="4502661"/>
              <a:ext cx="0" cy="522914"/>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9583" y="4982654"/>
              <a:ext cx="2405012" cy="1098284"/>
            </a:xfrm>
            <a:prstGeom prst="rect">
              <a:avLst/>
            </a:prstGeom>
            <a:noFill/>
          </p:spPr>
          <p:txBody>
            <a:bodyPr wrap="none" lIns="179285" tIns="143428" rIns="179285" bIns="143428" rtlCol="0">
              <a:spAutoFit/>
            </a:bodyPr>
            <a:lstStyle/>
            <a:p>
              <a:pPr algn="ctr">
                <a:lnSpc>
                  <a:spcPct val="90000"/>
                </a:lnSpc>
                <a:spcAft>
                  <a:spcPts val="588"/>
                </a:spcAft>
              </a:pPr>
              <a:r>
                <a:rPr lang="en-US" sz="1765" b="1" dirty="0" err="1">
                  <a:gradFill>
                    <a:gsLst>
                      <a:gs pos="2917">
                        <a:schemeClr val="tx1"/>
                      </a:gs>
                      <a:gs pos="30000">
                        <a:schemeClr val="tx1"/>
                      </a:gs>
                    </a:gsLst>
                    <a:lin ang="5400000" scaled="0"/>
                  </a:gradFill>
                </a:rPr>
                <a:t>Blockchain</a:t>
              </a:r>
              <a:r>
                <a:rPr lang="en-US" sz="1765" b="1" dirty="0">
                  <a:gradFill>
                    <a:gsLst>
                      <a:gs pos="2917">
                        <a:schemeClr val="tx1"/>
                      </a:gs>
                      <a:gs pos="30000">
                        <a:schemeClr val="tx1"/>
                      </a:gs>
                    </a:gsLst>
                    <a:lin ang="5400000" scaled="0"/>
                  </a:gradFill>
                </a:rPr>
                <a:t> 1.0</a:t>
              </a:r>
            </a:p>
            <a:p>
              <a:pPr algn="ctr">
                <a:lnSpc>
                  <a:spcPct val="90000"/>
                </a:lnSpc>
                <a:spcAft>
                  <a:spcPts val="588"/>
                </a:spcAft>
              </a:pPr>
              <a:r>
                <a:rPr lang="en-US" sz="1765" dirty="0">
                  <a:gradFill>
                    <a:gsLst>
                      <a:gs pos="2917">
                        <a:schemeClr val="tx1"/>
                      </a:gs>
                      <a:gs pos="30000">
                        <a:schemeClr val="tx1"/>
                      </a:gs>
                    </a:gsLst>
                    <a:lin ang="5400000" scaled="0"/>
                  </a:gradFill>
                </a:rPr>
                <a:t>Simple Ledgers that </a:t>
              </a:r>
              <a:br>
                <a:rPr lang="en-US" sz="1765" dirty="0">
                  <a:gradFill>
                    <a:gsLst>
                      <a:gs pos="2917">
                        <a:schemeClr val="tx1"/>
                      </a:gs>
                      <a:gs pos="30000">
                        <a:schemeClr val="tx1"/>
                      </a:gs>
                    </a:gsLst>
                    <a:lin ang="5400000" scaled="0"/>
                  </a:gradFill>
                </a:rPr>
              </a:br>
              <a:r>
                <a:rPr lang="en-US" sz="1765" dirty="0">
                  <a:gradFill>
                    <a:gsLst>
                      <a:gs pos="2917">
                        <a:schemeClr val="tx1"/>
                      </a:gs>
                      <a:gs pos="30000">
                        <a:schemeClr val="tx1"/>
                      </a:gs>
                    </a:gsLst>
                    <a:lin ang="5400000" scaled="0"/>
                  </a:gradFill>
                </a:rPr>
                <a:t>record transactions</a:t>
              </a:r>
            </a:p>
          </p:txBody>
        </p:sp>
        <p:sp>
          <p:nvSpPr>
            <p:cNvPr id="12" name="Oval 11"/>
            <p:cNvSpPr/>
            <p:nvPr/>
          </p:nvSpPr>
          <p:spPr bwMode="auto">
            <a:xfrm>
              <a:off x="6122433" y="3275999"/>
              <a:ext cx="224106" cy="224106"/>
            </a:xfrm>
            <a:prstGeom prst="ellipse">
              <a:avLst/>
            </a:prstGeom>
            <a:solidFill>
              <a:schemeClr val="accent1"/>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Connector 12"/>
            <p:cNvCxnSpPr>
              <a:stCxn id="12" idx="4"/>
            </p:cNvCxnSpPr>
            <p:nvPr/>
          </p:nvCxnSpPr>
          <p:spPr>
            <a:xfrm>
              <a:off x="6234486" y="3500105"/>
              <a:ext cx="0" cy="522914"/>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3718" y="3980098"/>
              <a:ext cx="3156053" cy="1173716"/>
            </a:xfrm>
            <a:prstGeom prst="rect">
              <a:avLst/>
            </a:prstGeom>
            <a:noFill/>
          </p:spPr>
          <p:txBody>
            <a:bodyPr wrap="square" lIns="179285" tIns="143428" rIns="179285" bIns="143428" rtlCol="0">
              <a:spAutoFit/>
            </a:bodyPr>
            <a:lstStyle/>
            <a:p>
              <a:pPr algn="ctr">
                <a:lnSpc>
                  <a:spcPct val="90000"/>
                </a:lnSpc>
                <a:spcAft>
                  <a:spcPts val="588"/>
                </a:spcAft>
              </a:pPr>
              <a:r>
                <a:rPr lang="en-US" sz="1765" b="1" dirty="0" err="1">
                  <a:gradFill>
                    <a:gsLst>
                      <a:gs pos="2917">
                        <a:schemeClr val="tx1"/>
                      </a:gs>
                      <a:gs pos="30000">
                        <a:schemeClr val="tx1"/>
                      </a:gs>
                    </a:gsLst>
                    <a:lin ang="5400000" scaled="0"/>
                  </a:gradFill>
                </a:rPr>
                <a:t>Blockchain</a:t>
              </a:r>
              <a:r>
                <a:rPr lang="en-US" sz="1765" b="1" dirty="0">
                  <a:gradFill>
                    <a:gsLst>
                      <a:gs pos="2917">
                        <a:schemeClr val="tx1"/>
                      </a:gs>
                      <a:gs pos="30000">
                        <a:schemeClr val="tx1"/>
                      </a:gs>
                    </a:gsLst>
                    <a:lin ang="5400000" scaled="0"/>
                  </a:gradFill>
                </a:rPr>
                <a:t> 2.0</a:t>
              </a:r>
            </a:p>
            <a:p>
              <a:pPr algn="ctr">
                <a:lnSpc>
                  <a:spcPct val="90000"/>
                </a:lnSpc>
                <a:spcAft>
                  <a:spcPts val="588"/>
                </a:spcAft>
              </a:pPr>
              <a:r>
                <a:rPr lang="en-US" sz="1765" dirty="0">
                  <a:gradFill>
                    <a:gsLst>
                      <a:gs pos="2917">
                        <a:schemeClr val="tx1"/>
                      </a:gs>
                      <a:gs pos="30000">
                        <a:schemeClr val="tx1"/>
                      </a:gs>
                    </a:gsLst>
                    <a:lin ang="5400000" scaled="0"/>
                  </a:gradFill>
                </a:rPr>
                <a:t>+ Smart Contracts</a:t>
              </a:r>
            </a:p>
            <a:p>
              <a:pPr algn="ctr">
                <a:lnSpc>
                  <a:spcPct val="90000"/>
                </a:lnSpc>
                <a:spcAft>
                  <a:spcPts val="588"/>
                </a:spcAft>
              </a:pPr>
              <a:r>
                <a:rPr lang="en-US" sz="1765" dirty="0">
                  <a:gradFill>
                    <a:gsLst>
                      <a:gs pos="2917">
                        <a:schemeClr val="tx1"/>
                      </a:gs>
                      <a:gs pos="30000">
                        <a:schemeClr val="tx1"/>
                      </a:gs>
                    </a:gsLst>
                    <a:lin ang="5400000" scaled="0"/>
                  </a:gradFill>
                </a:rPr>
                <a:t>Logic Tier</a:t>
              </a:r>
            </a:p>
          </p:txBody>
        </p:sp>
        <p:sp>
          <p:nvSpPr>
            <p:cNvPr id="15" name="Oval 14"/>
            <p:cNvSpPr/>
            <p:nvPr/>
          </p:nvSpPr>
          <p:spPr bwMode="auto">
            <a:xfrm>
              <a:off x="10017821" y="2373833"/>
              <a:ext cx="224106" cy="224106"/>
            </a:xfrm>
            <a:prstGeom prst="ellipse">
              <a:avLst/>
            </a:prstGeom>
            <a:solidFill>
              <a:schemeClr val="accent1"/>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6" name="Straight Connector 15"/>
            <p:cNvCxnSpPr>
              <a:stCxn id="15" idx="4"/>
            </p:cNvCxnSpPr>
            <p:nvPr/>
          </p:nvCxnSpPr>
          <p:spPr>
            <a:xfrm>
              <a:off x="10129874" y="2597940"/>
              <a:ext cx="0" cy="522914"/>
            </a:xfrm>
            <a:prstGeom prst="line">
              <a:avLst/>
            </a:prstGeom>
            <a:ln w="15875">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836047" y="3077932"/>
              <a:ext cx="2587746" cy="1498193"/>
            </a:xfrm>
            <a:prstGeom prst="rect">
              <a:avLst/>
            </a:prstGeom>
            <a:noFill/>
            <a:ln w="9525">
              <a:solidFill>
                <a:schemeClr val="tx2"/>
              </a:solidFill>
              <a:prstDash val="dash"/>
            </a:ln>
          </p:spPr>
          <p:txBody>
            <a:bodyPr wrap="none" lIns="179285" tIns="143428" rIns="179285" bIns="143428" rtlCol="0">
              <a:spAutoFit/>
            </a:bodyPr>
            <a:lstStyle/>
            <a:p>
              <a:pPr algn="ctr">
                <a:lnSpc>
                  <a:spcPct val="90000"/>
                </a:lnSpc>
                <a:spcAft>
                  <a:spcPts val="588"/>
                </a:spcAft>
              </a:pPr>
              <a:r>
                <a:rPr lang="en-US" sz="1765" b="1" dirty="0">
                  <a:gradFill>
                    <a:gsLst>
                      <a:gs pos="2917">
                        <a:schemeClr val="tx1"/>
                      </a:gs>
                      <a:gs pos="30000">
                        <a:schemeClr val="tx1"/>
                      </a:gs>
                    </a:gsLst>
                    <a:lin ang="5400000" scaled="0"/>
                  </a:gradFill>
                </a:rPr>
                <a:t>Blockchain 3.0</a:t>
              </a:r>
            </a:p>
            <a:p>
              <a:pPr algn="ctr">
                <a:lnSpc>
                  <a:spcPct val="90000"/>
                </a:lnSpc>
                <a:spcAft>
                  <a:spcPts val="588"/>
                </a:spcAft>
              </a:pPr>
              <a:r>
                <a:rPr lang="en-US" sz="1765" dirty="0">
                  <a:gradFill>
                    <a:gsLst>
                      <a:gs pos="2917">
                        <a:schemeClr val="tx1"/>
                      </a:gs>
                      <a:gs pos="30000">
                        <a:schemeClr val="tx1"/>
                      </a:gs>
                    </a:gsLst>
                    <a:lin ang="5400000" scaled="0"/>
                  </a:gradFill>
                </a:rPr>
                <a:t>+ Cloud Servicing</a:t>
              </a:r>
            </a:p>
            <a:p>
              <a:pPr algn="ctr">
                <a:lnSpc>
                  <a:spcPct val="90000"/>
                </a:lnSpc>
                <a:spcAft>
                  <a:spcPts val="588"/>
                </a:spcAft>
              </a:pPr>
              <a:r>
                <a:rPr lang="en-US" sz="1765" dirty="0">
                  <a:gradFill>
                    <a:gsLst>
                      <a:gs pos="2917">
                        <a:schemeClr val="tx1"/>
                      </a:gs>
                      <a:gs pos="30000">
                        <a:schemeClr val="tx1"/>
                      </a:gs>
                    </a:gsLst>
                    <a:lin ang="5400000" scaled="0"/>
                  </a:gradFill>
                </a:rPr>
                <a:t>Multilayer Middleware</a:t>
              </a:r>
            </a:p>
            <a:p>
              <a:pPr algn="ctr">
                <a:lnSpc>
                  <a:spcPct val="90000"/>
                </a:lnSpc>
                <a:spcAft>
                  <a:spcPts val="588"/>
                </a:spcAft>
              </a:pPr>
              <a:r>
                <a:rPr lang="en-US" sz="1765" dirty="0">
                  <a:gradFill>
                    <a:gsLst>
                      <a:gs pos="2917">
                        <a:schemeClr val="tx1"/>
                      </a:gs>
                      <a:gs pos="30000">
                        <a:schemeClr val="tx1"/>
                      </a:gs>
                    </a:gsLst>
                    <a:lin ang="5400000" scaled="0"/>
                  </a:gradFill>
                </a:rPr>
                <a:t>+ Cryptlets</a:t>
              </a:r>
            </a:p>
          </p:txBody>
        </p:sp>
        <p:grpSp>
          <p:nvGrpSpPr>
            <p:cNvPr id="18" name="Group 17"/>
            <p:cNvGrpSpPr/>
            <p:nvPr/>
          </p:nvGrpSpPr>
          <p:grpSpPr>
            <a:xfrm>
              <a:off x="1508049" y="2943387"/>
              <a:ext cx="1108081" cy="1108081"/>
              <a:chOff x="1538288" y="2762250"/>
              <a:chExt cx="1130300" cy="1130300"/>
            </a:xfrm>
          </p:grpSpPr>
          <p:sp>
            <p:nvSpPr>
              <p:cNvPr id="33" name="Oval 32"/>
              <p:cNvSpPr/>
              <p:nvPr/>
            </p:nvSpPr>
            <p:spPr bwMode="auto">
              <a:xfrm>
                <a:off x="1538288" y="2762250"/>
                <a:ext cx="1130300" cy="1130300"/>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15"/>
              <p:cNvGrpSpPr>
                <a:grpSpLocks noChangeAspect="1"/>
              </p:cNvGrpSpPr>
              <p:nvPr/>
            </p:nvGrpSpPr>
            <p:grpSpPr bwMode="auto">
              <a:xfrm>
                <a:off x="1928019" y="3123406"/>
                <a:ext cx="350838" cy="407988"/>
                <a:chOff x="2068" y="1838"/>
                <a:chExt cx="221" cy="257"/>
              </a:xfrm>
            </p:grpSpPr>
            <p:sp>
              <p:nvSpPr>
                <p:cNvPr id="35" name="Freeform 16"/>
                <p:cNvSpPr>
                  <a:spLocks/>
                </p:cNvSpPr>
                <p:nvPr/>
              </p:nvSpPr>
              <p:spPr bwMode="auto">
                <a:xfrm>
                  <a:off x="2068" y="2059"/>
                  <a:ext cx="221" cy="36"/>
                </a:xfrm>
                <a:custGeom>
                  <a:avLst/>
                  <a:gdLst>
                    <a:gd name="T0" fmla="*/ 0 w 91"/>
                    <a:gd name="T1" fmla="*/ 0 h 15"/>
                    <a:gd name="T2" fmla="*/ 16 w 91"/>
                    <a:gd name="T3" fmla="*/ 15 h 15"/>
                    <a:gd name="T4" fmla="*/ 31 w 91"/>
                    <a:gd name="T5" fmla="*/ 0 h 15"/>
                    <a:gd name="T6" fmla="*/ 91 w 91"/>
                    <a:gd name="T7" fmla="*/ 0 h 15"/>
                    <a:gd name="T8" fmla="*/ 75 w 91"/>
                    <a:gd name="T9" fmla="*/ 15 h 15"/>
                    <a:gd name="T10" fmla="*/ 16 w 91"/>
                    <a:gd name="T11" fmla="*/ 15 h 15"/>
                  </a:gdLst>
                  <a:ahLst/>
                  <a:cxnLst>
                    <a:cxn ang="0">
                      <a:pos x="T0" y="T1"/>
                    </a:cxn>
                    <a:cxn ang="0">
                      <a:pos x="T2" y="T3"/>
                    </a:cxn>
                    <a:cxn ang="0">
                      <a:pos x="T4" y="T5"/>
                    </a:cxn>
                    <a:cxn ang="0">
                      <a:pos x="T6" y="T7"/>
                    </a:cxn>
                    <a:cxn ang="0">
                      <a:pos x="T8" y="T9"/>
                    </a:cxn>
                    <a:cxn ang="0">
                      <a:pos x="T10" y="T11"/>
                    </a:cxn>
                  </a:cxnLst>
                  <a:rect l="0" t="0" r="r" b="b"/>
                  <a:pathLst>
                    <a:path w="91" h="15">
                      <a:moveTo>
                        <a:pt x="0" y="0"/>
                      </a:moveTo>
                      <a:cubicBezTo>
                        <a:pt x="0" y="8"/>
                        <a:pt x="7" y="15"/>
                        <a:pt x="16" y="15"/>
                      </a:cubicBezTo>
                      <a:cubicBezTo>
                        <a:pt x="24" y="15"/>
                        <a:pt x="31" y="8"/>
                        <a:pt x="31" y="0"/>
                      </a:cubicBezTo>
                      <a:cubicBezTo>
                        <a:pt x="91" y="0"/>
                        <a:pt x="91" y="0"/>
                        <a:pt x="91" y="0"/>
                      </a:cubicBezTo>
                      <a:cubicBezTo>
                        <a:pt x="91" y="8"/>
                        <a:pt x="84" y="15"/>
                        <a:pt x="75" y="15"/>
                      </a:cubicBezTo>
                      <a:cubicBezTo>
                        <a:pt x="16" y="15"/>
                        <a:pt x="16" y="15"/>
                        <a:pt x="16" y="15"/>
                      </a:cubicBez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36" name="Freeform 17"/>
                <p:cNvSpPr>
                  <a:spLocks/>
                </p:cNvSpPr>
                <p:nvPr/>
              </p:nvSpPr>
              <p:spPr bwMode="auto">
                <a:xfrm>
                  <a:off x="2068" y="1838"/>
                  <a:ext cx="194" cy="223"/>
                </a:xfrm>
                <a:custGeom>
                  <a:avLst/>
                  <a:gdLst>
                    <a:gd name="T0" fmla="*/ 0 w 194"/>
                    <a:gd name="T1" fmla="*/ 223 h 223"/>
                    <a:gd name="T2" fmla="*/ 0 w 194"/>
                    <a:gd name="T3" fmla="*/ 0 h 223"/>
                    <a:gd name="T4" fmla="*/ 194 w 194"/>
                    <a:gd name="T5" fmla="*/ 0 h 223"/>
                    <a:gd name="T6" fmla="*/ 194 w 194"/>
                    <a:gd name="T7" fmla="*/ 221 h 223"/>
                  </a:gdLst>
                  <a:ahLst/>
                  <a:cxnLst>
                    <a:cxn ang="0">
                      <a:pos x="T0" y="T1"/>
                    </a:cxn>
                    <a:cxn ang="0">
                      <a:pos x="T2" y="T3"/>
                    </a:cxn>
                    <a:cxn ang="0">
                      <a:pos x="T4" y="T5"/>
                    </a:cxn>
                    <a:cxn ang="0">
                      <a:pos x="T6" y="T7"/>
                    </a:cxn>
                  </a:cxnLst>
                  <a:rect l="0" t="0" r="r" b="b"/>
                  <a:pathLst>
                    <a:path w="194" h="223">
                      <a:moveTo>
                        <a:pt x="0" y="223"/>
                      </a:moveTo>
                      <a:lnTo>
                        <a:pt x="0" y="0"/>
                      </a:lnTo>
                      <a:lnTo>
                        <a:pt x="194" y="0"/>
                      </a:lnTo>
                      <a:lnTo>
                        <a:pt x="194" y="221"/>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37" name="Line 18"/>
                <p:cNvSpPr>
                  <a:spLocks noChangeShapeType="1"/>
                </p:cNvSpPr>
                <p:nvPr/>
              </p:nvSpPr>
              <p:spPr bwMode="auto">
                <a:xfrm>
                  <a:off x="2146" y="1894"/>
                  <a:ext cx="77" cy="0"/>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38" name="Line 19"/>
                <p:cNvSpPr>
                  <a:spLocks noChangeShapeType="1"/>
                </p:cNvSpPr>
                <p:nvPr/>
              </p:nvSpPr>
              <p:spPr bwMode="auto">
                <a:xfrm>
                  <a:off x="2146" y="1947"/>
                  <a:ext cx="77" cy="0"/>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39" name="Line 20"/>
                <p:cNvSpPr>
                  <a:spLocks noChangeShapeType="1"/>
                </p:cNvSpPr>
                <p:nvPr/>
              </p:nvSpPr>
              <p:spPr bwMode="auto">
                <a:xfrm>
                  <a:off x="2146" y="2003"/>
                  <a:ext cx="77" cy="0"/>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0" name="Line 21"/>
                <p:cNvSpPr>
                  <a:spLocks noChangeShapeType="1"/>
                </p:cNvSpPr>
                <p:nvPr/>
              </p:nvSpPr>
              <p:spPr bwMode="auto">
                <a:xfrm>
                  <a:off x="2107" y="1894"/>
                  <a:ext cx="19" cy="0"/>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1" name="Line 22"/>
                <p:cNvSpPr>
                  <a:spLocks noChangeShapeType="1"/>
                </p:cNvSpPr>
                <p:nvPr/>
              </p:nvSpPr>
              <p:spPr bwMode="auto">
                <a:xfrm>
                  <a:off x="2107" y="1947"/>
                  <a:ext cx="19" cy="0"/>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42" name="Line 23"/>
                <p:cNvSpPr>
                  <a:spLocks noChangeShapeType="1"/>
                </p:cNvSpPr>
                <p:nvPr/>
              </p:nvSpPr>
              <p:spPr bwMode="auto">
                <a:xfrm>
                  <a:off x="2107" y="2003"/>
                  <a:ext cx="19" cy="0"/>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19" name="Group 18"/>
            <p:cNvGrpSpPr/>
            <p:nvPr/>
          </p:nvGrpSpPr>
          <p:grpSpPr>
            <a:xfrm>
              <a:off x="9568015" y="1049665"/>
              <a:ext cx="1111567" cy="1111567"/>
              <a:chOff x="9759873" y="830555"/>
              <a:chExt cx="1133856" cy="1133856"/>
            </a:xfrm>
          </p:grpSpPr>
          <p:sp>
            <p:nvSpPr>
              <p:cNvPr id="29" name="Oval 28"/>
              <p:cNvSpPr/>
              <p:nvPr/>
            </p:nvSpPr>
            <p:spPr bwMode="auto">
              <a:xfrm>
                <a:off x="9759873" y="830555"/>
                <a:ext cx="1133856" cy="1133856"/>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0" name="Group 26"/>
              <p:cNvGrpSpPr>
                <a:grpSpLocks noChangeAspect="1"/>
              </p:cNvGrpSpPr>
              <p:nvPr/>
            </p:nvGrpSpPr>
            <p:grpSpPr bwMode="auto">
              <a:xfrm>
                <a:off x="10223614" y="1153008"/>
                <a:ext cx="206375" cy="488950"/>
                <a:chOff x="3852" y="2049"/>
                <a:chExt cx="130" cy="308"/>
              </a:xfrm>
            </p:grpSpPr>
            <p:sp>
              <p:nvSpPr>
                <p:cNvPr id="31" name="Freeform 27"/>
                <p:cNvSpPr>
                  <a:spLocks noEditPoints="1"/>
                </p:cNvSpPr>
                <p:nvPr/>
              </p:nvSpPr>
              <p:spPr bwMode="auto">
                <a:xfrm>
                  <a:off x="3852" y="2049"/>
                  <a:ext cx="130" cy="308"/>
                </a:xfrm>
                <a:custGeom>
                  <a:avLst/>
                  <a:gdLst>
                    <a:gd name="T0" fmla="*/ 12 w 52"/>
                    <a:gd name="T1" fmla="*/ 128 h 128"/>
                    <a:gd name="T2" fmla="*/ 24 w 52"/>
                    <a:gd name="T3" fmla="*/ 128 h 128"/>
                    <a:gd name="T4" fmla="*/ 32 w 52"/>
                    <a:gd name="T5" fmla="*/ 128 h 128"/>
                    <a:gd name="T6" fmla="*/ 40 w 52"/>
                    <a:gd name="T7" fmla="*/ 120 h 128"/>
                    <a:gd name="T8" fmla="*/ 40 w 52"/>
                    <a:gd name="T9" fmla="*/ 55 h 128"/>
                    <a:gd name="T10" fmla="*/ 52 w 52"/>
                    <a:gd name="T11" fmla="*/ 40 h 128"/>
                    <a:gd name="T12" fmla="*/ 52 w 52"/>
                    <a:gd name="T13" fmla="*/ 16 h 128"/>
                    <a:gd name="T14" fmla="*/ 36 w 52"/>
                    <a:gd name="T15" fmla="*/ 0 h 128"/>
                    <a:gd name="T16" fmla="*/ 16 w 52"/>
                    <a:gd name="T17" fmla="*/ 0 h 128"/>
                    <a:gd name="T18" fmla="*/ 0 w 52"/>
                    <a:gd name="T19" fmla="*/ 16 h 128"/>
                    <a:gd name="T20" fmla="*/ 0 w 52"/>
                    <a:gd name="T21" fmla="*/ 40 h 128"/>
                    <a:gd name="T22" fmla="*/ 12 w 52"/>
                    <a:gd name="T23" fmla="*/ 55 h 128"/>
                    <a:gd name="T24" fmla="*/ 12 w 52"/>
                    <a:gd name="T25" fmla="*/ 88 h 128"/>
                    <a:gd name="T26" fmla="*/ 16 w 52"/>
                    <a:gd name="T27" fmla="*/ 92 h 128"/>
                    <a:gd name="T28" fmla="*/ 12 w 52"/>
                    <a:gd name="T29" fmla="*/ 96 h 128"/>
                    <a:gd name="T30" fmla="*/ 12 w 52"/>
                    <a:gd name="T31" fmla="*/ 108 h 128"/>
                    <a:gd name="T32" fmla="*/ 16 w 52"/>
                    <a:gd name="T33" fmla="*/ 112 h 128"/>
                    <a:gd name="T34" fmla="*/ 12 w 52"/>
                    <a:gd name="T35" fmla="*/ 116 h 128"/>
                    <a:gd name="T36" fmla="*/ 12 w 52"/>
                    <a:gd name="T37" fmla="*/ 128 h 128"/>
                    <a:gd name="T38" fmla="*/ 32 w 52"/>
                    <a:gd name="T39" fmla="*/ 120 h 128"/>
                    <a:gd name="T40" fmla="*/ 24 w 52"/>
                    <a:gd name="T41" fmla="*/ 120 h 128"/>
                    <a:gd name="T42" fmla="*/ 20 w 52"/>
                    <a:gd name="T43" fmla="*/ 120 h 128"/>
                    <a:gd name="T44" fmla="*/ 20 w 52"/>
                    <a:gd name="T45" fmla="*/ 119 h 128"/>
                    <a:gd name="T46" fmla="*/ 22 w 52"/>
                    <a:gd name="T47" fmla="*/ 118 h 128"/>
                    <a:gd name="T48" fmla="*/ 27 w 52"/>
                    <a:gd name="T49" fmla="*/ 112 h 128"/>
                    <a:gd name="T50" fmla="*/ 22 w 52"/>
                    <a:gd name="T51" fmla="*/ 106 h 128"/>
                    <a:gd name="T52" fmla="*/ 20 w 52"/>
                    <a:gd name="T53" fmla="*/ 105 h 128"/>
                    <a:gd name="T54" fmla="*/ 20 w 52"/>
                    <a:gd name="T55" fmla="*/ 99 h 128"/>
                    <a:gd name="T56" fmla="*/ 22 w 52"/>
                    <a:gd name="T57" fmla="*/ 98 h 128"/>
                    <a:gd name="T58" fmla="*/ 27 w 52"/>
                    <a:gd name="T59" fmla="*/ 92 h 128"/>
                    <a:gd name="T60" fmla="*/ 22 w 52"/>
                    <a:gd name="T61" fmla="*/ 86 h 128"/>
                    <a:gd name="T62" fmla="*/ 20 w 52"/>
                    <a:gd name="T63" fmla="*/ 85 h 128"/>
                    <a:gd name="T64" fmla="*/ 20 w 52"/>
                    <a:gd name="T65" fmla="*/ 56 h 128"/>
                    <a:gd name="T66" fmla="*/ 32 w 52"/>
                    <a:gd name="T67" fmla="*/ 56 h 128"/>
                    <a:gd name="T68" fmla="*/ 32 w 52"/>
                    <a:gd name="T69" fmla="*/ 120 h 128"/>
                    <a:gd name="T70" fmla="*/ 8 w 52"/>
                    <a:gd name="T71" fmla="*/ 40 h 128"/>
                    <a:gd name="T72" fmla="*/ 8 w 52"/>
                    <a:gd name="T73" fmla="*/ 16 h 128"/>
                    <a:gd name="T74" fmla="*/ 16 w 52"/>
                    <a:gd name="T75" fmla="*/ 8 h 128"/>
                    <a:gd name="T76" fmla="*/ 36 w 52"/>
                    <a:gd name="T77" fmla="*/ 8 h 128"/>
                    <a:gd name="T78" fmla="*/ 44 w 52"/>
                    <a:gd name="T79" fmla="*/ 16 h 128"/>
                    <a:gd name="T80" fmla="*/ 44 w 52"/>
                    <a:gd name="T81" fmla="*/ 40 h 128"/>
                    <a:gd name="T82" fmla="*/ 36 w 52"/>
                    <a:gd name="T83" fmla="*/ 48 h 128"/>
                    <a:gd name="T84" fmla="*/ 16 w 52"/>
                    <a:gd name="T85" fmla="*/ 48 h 128"/>
                    <a:gd name="T86" fmla="*/ 8 w 52"/>
                    <a:gd name="T87"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128">
                      <a:moveTo>
                        <a:pt x="12" y="128"/>
                      </a:moveTo>
                      <a:cubicBezTo>
                        <a:pt x="24" y="128"/>
                        <a:pt x="24" y="128"/>
                        <a:pt x="24" y="128"/>
                      </a:cubicBezTo>
                      <a:cubicBezTo>
                        <a:pt x="32" y="128"/>
                        <a:pt x="32" y="128"/>
                        <a:pt x="32" y="128"/>
                      </a:cubicBezTo>
                      <a:cubicBezTo>
                        <a:pt x="36" y="128"/>
                        <a:pt x="40" y="124"/>
                        <a:pt x="40" y="120"/>
                      </a:cubicBezTo>
                      <a:cubicBezTo>
                        <a:pt x="40" y="55"/>
                        <a:pt x="40" y="55"/>
                        <a:pt x="40" y="55"/>
                      </a:cubicBezTo>
                      <a:cubicBezTo>
                        <a:pt x="47" y="54"/>
                        <a:pt x="52" y="47"/>
                        <a:pt x="52" y="40"/>
                      </a:cubicBezTo>
                      <a:cubicBezTo>
                        <a:pt x="52" y="16"/>
                        <a:pt x="52" y="16"/>
                        <a:pt x="52" y="16"/>
                      </a:cubicBezTo>
                      <a:cubicBezTo>
                        <a:pt x="52" y="7"/>
                        <a:pt x="45" y="0"/>
                        <a:pt x="36" y="0"/>
                      </a:cubicBezTo>
                      <a:cubicBezTo>
                        <a:pt x="16" y="0"/>
                        <a:pt x="16" y="0"/>
                        <a:pt x="16" y="0"/>
                      </a:cubicBezTo>
                      <a:cubicBezTo>
                        <a:pt x="7" y="0"/>
                        <a:pt x="0" y="7"/>
                        <a:pt x="0" y="16"/>
                      </a:cubicBezTo>
                      <a:cubicBezTo>
                        <a:pt x="0" y="40"/>
                        <a:pt x="0" y="40"/>
                        <a:pt x="0" y="40"/>
                      </a:cubicBezTo>
                      <a:cubicBezTo>
                        <a:pt x="0" y="47"/>
                        <a:pt x="5" y="54"/>
                        <a:pt x="12" y="55"/>
                      </a:cubicBezTo>
                      <a:cubicBezTo>
                        <a:pt x="12" y="88"/>
                        <a:pt x="12" y="88"/>
                        <a:pt x="12" y="88"/>
                      </a:cubicBezTo>
                      <a:cubicBezTo>
                        <a:pt x="16" y="92"/>
                        <a:pt x="16" y="92"/>
                        <a:pt x="16" y="92"/>
                      </a:cubicBezTo>
                      <a:cubicBezTo>
                        <a:pt x="12" y="96"/>
                        <a:pt x="12" y="96"/>
                        <a:pt x="12" y="96"/>
                      </a:cubicBezTo>
                      <a:cubicBezTo>
                        <a:pt x="12" y="108"/>
                        <a:pt x="12" y="108"/>
                        <a:pt x="12" y="108"/>
                      </a:cubicBezTo>
                      <a:cubicBezTo>
                        <a:pt x="16" y="112"/>
                        <a:pt x="16" y="112"/>
                        <a:pt x="16" y="112"/>
                      </a:cubicBezTo>
                      <a:cubicBezTo>
                        <a:pt x="12" y="116"/>
                        <a:pt x="12" y="116"/>
                        <a:pt x="12" y="116"/>
                      </a:cubicBezTo>
                      <a:lnTo>
                        <a:pt x="12" y="128"/>
                      </a:lnTo>
                      <a:close/>
                      <a:moveTo>
                        <a:pt x="32" y="120"/>
                      </a:moveTo>
                      <a:cubicBezTo>
                        <a:pt x="24" y="120"/>
                        <a:pt x="24" y="120"/>
                        <a:pt x="24" y="120"/>
                      </a:cubicBezTo>
                      <a:cubicBezTo>
                        <a:pt x="20" y="120"/>
                        <a:pt x="20" y="120"/>
                        <a:pt x="20" y="120"/>
                      </a:cubicBezTo>
                      <a:cubicBezTo>
                        <a:pt x="20" y="119"/>
                        <a:pt x="20" y="119"/>
                        <a:pt x="20" y="119"/>
                      </a:cubicBezTo>
                      <a:cubicBezTo>
                        <a:pt x="22" y="118"/>
                        <a:pt x="22" y="118"/>
                        <a:pt x="22" y="118"/>
                      </a:cubicBezTo>
                      <a:cubicBezTo>
                        <a:pt x="27" y="112"/>
                        <a:pt x="27" y="112"/>
                        <a:pt x="27" y="112"/>
                      </a:cubicBezTo>
                      <a:cubicBezTo>
                        <a:pt x="22" y="106"/>
                        <a:pt x="22" y="106"/>
                        <a:pt x="22" y="106"/>
                      </a:cubicBezTo>
                      <a:cubicBezTo>
                        <a:pt x="20" y="105"/>
                        <a:pt x="20" y="105"/>
                        <a:pt x="20" y="105"/>
                      </a:cubicBezTo>
                      <a:cubicBezTo>
                        <a:pt x="20" y="99"/>
                        <a:pt x="20" y="99"/>
                        <a:pt x="20" y="99"/>
                      </a:cubicBezTo>
                      <a:cubicBezTo>
                        <a:pt x="22" y="98"/>
                        <a:pt x="22" y="98"/>
                        <a:pt x="22" y="98"/>
                      </a:cubicBezTo>
                      <a:cubicBezTo>
                        <a:pt x="27" y="92"/>
                        <a:pt x="27" y="92"/>
                        <a:pt x="27" y="92"/>
                      </a:cubicBezTo>
                      <a:cubicBezTo>
                        <a:pt x="22" y="86"/>
                        <a:pt x="22" y="86"/>
                        <a:pt x="22" y="86"/>
                      </a:cubicBezTo>
                      <a:cubicBezTo>
                        <a:pt x="20" y="85"/>
                        <a:pt x="20" y="85"/>
                        <a:pt x="20" y="85"/>
                      </a:cubicBezTo>
                      <a:cubicBezTo>
                        <a:pt x="20" y="56"/>
                        <a:pt x="20" y="56"/>
                        <a:pt x="20" y="56"/>
                      </a:cubicBezTo>
                      <a:cubicBezTo>
                        <a:pt x="32" y="56"/>
                        <a:pt x="32" y="56"/>
                        <a:pt x="32" y="56"/>
                      </a:cubicBezTo>
                      <a:lnTo>
                        <a:pt x="32" y="120"/>
                      </a:lnTo>
                      <a:close/>
                      <a:moveTo>
                        <a:pt x="8" y="40"/>
                      </a:moveTo>
                      <a:cubicBezTo>
                        <a:pt x="8" y="16"/>
                        <a:pt x="8" y="16"/>
                        <a:pt x="8" y="16"/>
                      </a:cubicBezTo>
                      <a:cubicBezTo>
                        <a:pt x="8" y="12"/>
                        <a:pt x="12" y="8"/>
                        <a:pt x="16" y="8"/>
                      </a:cubicBezTo>
                      <a:cubicBezTo>
                        <a:pt x="36" y="8"/>
                        <a:pt x="36" y="8"/>
                        <a:pt x="36" y="8"/>
                      </a:cubicBezTo>
                      <a:cubicBezTo>
                        <a:pt x="40" y="8"/>
                        <a:pt x="44" y="12"/>
                        <a:pt x="44" y="16"/>
                      </a:cubicBezTo>
                      <a:cubicBezTo>
                        <a:pt x="44" y="40"/>
                        <a:pt x="44" y="40"/>
                        <a:pt x="44" y="40"/>
                      </a:cubicBezTo>
                      <a:cubicBezTo>
                        <a:pt x="44" y="44"/>
                        <a:pt x="40" y="48"/>
                        <a:pt x="36" y="48"/>
                      </a:cubicBezTo>
                      <a:cubicBezTo>
                        <a:pt x="16" y="48"/>
                        <a:pt x="16" y="48"/>
                        <a:pt x="16" y="48"/>
                      </a:cubicBezTo>
                      <a:cubicBezTo>
                        <a:pt x="12" y="48"/>
                        <a:pt x="8" y="44"/>
                        <a:pt x="8" y="4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32" name="Oval 28"/>
                <p:cNvSpPr>
                  <a:spLocks noChangeArrowheads="1"/>
                </p:cNvSpPr>
                <p:nvPr/>
              </p:nvSpPr>
              <p:spPr bwMode="auto">
                <a:xfrm>
                  <a:off x="3902" y="2087"/>
                  <a:ext cx="30" cy="2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grpSp>
          <p:nvGrpSpPr>
            <p:cNvPr id="20" name="Group 19"/>
            <p:cNvGrpSpPr/>
            <p:nvPr/>
          </p:nvGrpSpPr>
          <p:grpSpPr>
            <a:xfrm>
              <a:off x="5680421" y="1966011"/>
              <a:ext cx="1108130" cy="1108130"/>
              <a:chOff x="5680421" y="1731061"/>
              <a:chExt cx="1108130" cy="1108130"/>
            </a:xfrm>
          </p:grpSpPr>
          <p:sp>
            <p:nvSpPr>
              <p:cNvPr id="22" name="Oval 21"/>
              <p:cNvSpPr/>
              <p:nvPr/>
            </p:nvSpPr>
            <p:spPr bwMode="auto">
              <a:xfrm>
                <a:off x="5680421" y="1731061"/>
                <a:ext cx="1108130" cy="1108130"/>
              </a:xfrm>
              <a:prstGeom prst="ellipse">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6081969" y="2080474"/>
                <a:ext cx="379736" cy="409305"/>
                <a:chOff x="6245200" y="2133033"/>
                <a:chExt cx="387350" cy="417512"/>
              </a:xfrm>
              <a:solidFill>
                <a:schemeClr val="tx1"/>
              </a:solidFill>
            </p:grpSpPr>
            <p:sp>
              <p:nvSpPr>
                <p:cNvPr id="24" name="Rectangle 13"/>
                <p:cNvSpPr>
                  <a:spLocks noChangeArrowheads="1"/>
                </p:cNvSpPr>
                <p:nvPr/>
              </p:nvSpPr>
              <p:spPr bwMode="auto">
                <a:xfrm>
                  <a:off x="6307113" y="2240983"/>
                  <a:ext cx="777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5" name="Rectangle 14"/>
                <p:cNvSpPr>
                  <a:spLocks noChangeArrowheads="1"/>
                </p:cNvSpPr>
                <p:nvPr/>
              </p:nvSpPr>
              <p:spPr bwMode="auto">
                <a:xfrm>
                  <a:off x="6307113" y="2333058"/>
                  <a:ext cx="13970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6" name="Rectangle 15"/>
                <p:cNvSpPr>
                  <a:spLocks noChangeArrowheads="1"/>
                </p:cNvSpPr>
                <p:nvPr/>
              </p:nvSpPr>
              <p:spPr bwMode="auto">
                <a:xfrm>
                  <a:off x="6307113" y="2426720"/>
                  <a:ext cx="936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7" name="Freeform 16"/>
                <p:cNvSpPr>
                  <a:spLocks/>
                </p:cNvSpPr>
                <p:nvPr/>
              </p:nvSpPr>
              <p:spPr bwMode="auto">
                <a:xfrm>
                  <a:off x="6600800" y="2256858"/>
                  <a:ext cx="31750" cy="30162"/>
                </a:xfrm>
                <a:custGeom>
                  <a:avLst/>
                  <a:gdLst>
                    <a:gd name="T0" fmla="*/ 1 w 8"/>
                    <a:gd name="T1" fmla="*/ 1 h 8"/>
                    <a:gd name="T2" fmla="*/ 0 w 8"/>
                    <a:gd name="T3" fmla="*/ 2 h 8"/>
                    <a:gd name="T4" fmla="*/ 6 w 8"/>
                    <a:gd name="T5" fmla="*/ 8 h 8"/>
                    <a:gd name="T6" fmla="*/ 7 w 8"/>
                    <a:gd name="T7" fmla="*/ 7 h 8"/>
                    <a:gd name="T8" fmla="*/ 7 w 8"/>
                    <a:gd name="T9" fmla="*/ 1 h 8"/>
                    <a:gd name="T10" fmla="*/ 1 w 8"/>
                    <a:gd name="T11" fmla="*/ 1 h 8"/>
                  </a:gdLst>
                  <a:ahLst/>
                  <a:cxnLst>
                    <a:cxn ang="0">
                      <a:pos x="T0" y="T1"/>
                    </a:cxn>
                    <a:cxn ang="0">
                      <a:pos x="T2" y="T3"/>
                    </a:cxn>
                    <a:cxn ang="0">
                      <a:pos x="T4" y="T5"/>
                    </a:cxn>
                    <a:cxn ang="0">
                      <a:pos x="T6" y="T7"/>
                    </a:cxn>
                    <a:cxn ang="0">
                      <a:pos x="T8" y="T9"/>
                    </a:cxn>
                    <a:cxn ang="0">
                      <a:pos x="T10" y="T11"/>
                    </a:cxn>
                  </a:cxnLst>
                  <a:rect l="0" t="0" r="r" b="b"/>
                  <a:pathLst>
                    <a:path w="8" h="8">
                      <a:moveTo>
                        <a:pt x="1" y="1"/>
                      </a:moveTo>
                      <a:cubicBezTo>
                        <a:pt x="0" y="2"/>
                        <a:pt x="0" y="2"/>
                        <a:pt x="0" y="2"/>
                      </a:cubicBezTo>
                      <a:cubicBezTo>
                        <a:pt x="6" y="8"/>
                        <a:pt x="6" y="8"/>
                        <a:pt x="6" y="8"/>
                      </a:cubicBezTo>
                      <a:cubicBezTo>
                        <a:pt x="7" y="7"/>
                        <a:pt x="7" y="7"/>
                        <a:pt x="7" y="7"/>
                      </a:cubicBezTo>
                      <a:cubicBezTo>
                        <a:pt x="8" y="5"/>
                        <a:pt x="8" y="3"/>
                        <a:pt x="7" y="1"/>
                      </a:cubicBezTo>
                      <a:cubicBezTo>
                        <a:pt x="5" y="0"/>
                        <a:pt x="3"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8" name="Freeform 17"/>
                <p:cNvSpPr>
                  <a:spLocks noEditPoints="1"/>
                </p:cNvSpPr>
                <p:nvPr/>
              </p:nvSpPr>
              <p:spPr bwMode="auto">
                <a:xfrm>
                  <a:off x="6245200" y="2133033"/>
                  <a:ext cx="355600" cy="417512"/>
                </a:xfrm>
                <a:custGeom>
                  <a:avLst/>
                  <a:gdLst>
                    <a:gd name="T0" fmla="*/ 210 w 224"/>
                    <a:gd name="T1" fmla="*/ 97 h 263"/>
                    <a:gd name="T2" fmla="*/ 195 w 224"/>
                    <a:gd name="T3" fmla="*/ 112 h 263"/>
                    <a:gd name="T4" fmla="*/ 195 w 224"/>
                    <a:gd name="T5" fmla="*/ 68 h 263"/>
                    <a:gd name="T6" fmla="*/ 127 w 224"/>
                    <a:gd name="T7" fmla="*/ 0 h 263"/>
                    <a:gd name="T8" fmla="*/ 0 w 224"/>
                    <a:gd name="T9" fmla="*/ 0 h 263"/>
                    <a:gd name="T10" fmla="*/ 0 w 224"/>
                    <a:gd name="T11" fmla="*/ 263 h 263"/>
                    <a:gd name="T12" fmla="*/ 195 w 224"/>
                    <a:gd name="T13" fmla="*/ 263 h 263"/>
                    <a:gd name="T14" fmla="*/ 195 w 224"/>
                    <a:gd name="T15" fmla="*/ 141 h 263"/>
                    <a:gd name="T16" fmla="*/ 224 w 224"/>
                    <a:gd name="T17" fmla="*/ 112 h 263"/>
                    <a:gd name="T18" fmla="*/ 210 w 224"/>
                    <a:gd name="T19" fmla="*/ 97 h 263"/>
                    <a:gd name="T20" fmla="*/ 168 w 224"/>
                    <a:gd name="T21" fmla="*/ 68 h 263"/>
                    <a:gd name="T22" fmla="*/ 127 w 224"/>
                    <a:gd name="T23" fmla="*/ 68 h 263"/>
                    <a:gd name="T24" fmla="*/ 127 w 224"/>
                    <a:gd name="T25" fmla="*/ 27 h 263"/>
                    <a:gd name="T26" fmla="*/ 168 w 224"/>
                    <a:gd name="T27" fmla="*/ 68 h 263"/>
                    <a:gd name="T28" fmla="*/ 175 w 224"/>
                    <a:gd name="T29" fmla="*/ 243 h 263"/>
                    <a:gd name="T30" fmla="*/ 20 w 224"/>
                    <a:gd name="T31" fmla="*/ 243 h 263"/>
                    <a:gd name="T32" fmla="*/ 20 w 224"/>
                    <a:gd name="T33" fmla="*/ 19 h 263"/>
                    <a:gd name="T34" fmla="*/ 107 w 224"/>
                    <a:gd name="T35" fmla="*/ 19 h 263"/>
                    <a:gd name="T36" fmla="*/ 107 w 224"/>
                    <a:gd name="T37" fmla="*/ 88 h 263"/>
                    <a:gd name="T38" fmla="*/ 175 w 224"/>
                    <a:gd name="T39" fmla="*/ 88 h 263"/>
                    <a:gd name="T40" fmla="*/ 175 w 224"/>
                    <a:gd name="T41" fmla="*/ 131 h 263"/>
                    <a:gd name="T42" fmla="*/ 117 w 224"/>
                    <a:gd name="T43" fmla="*/ 190 h 263"/>
                    <a:gd name="T44" fmla="*/ 117 w 224"/>
                    <a:gd name="T45" fmla="*/ 204 h 263"/>
                    <a:gd name="T46" fmla="*/ 132 w 224"/>
                    <a:gd name="T47" fmla="*/ 204 h 263"/>
                    <a:gd name="T48" fmla="*/ 175 w 224"/>
                    <a:gd name="T49" fmla="*/ 161 h 263"/>
                    <a:gd name="T50" fmla="*/ 175 w 224"/>
                    <a:gd name="T51" fmla="*/ 24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263">
                      <a:moveTo>
                        <a:pt x="210" y="97"/>
                      </a:moveTo>
                      <a:lnTo>
                        <a:pt x="195" y="112"/>
                      </a:lnTo>
                      <a:lnTo>
                        <a:pt x="195" y="68"/>
                      </a:lnTo>
                      <a:lnTo>
                        <a:pt x="127" y="0"/>
                      </a:lnTo>
                      <a:lnTo>
                        <a:pt x="0" y="0"/>
                      </a:lnTo>
                      <a:lnTo>
                        <a:pt x="0" y="263"/>
                      </a:lnTo>
                      <a:lnTo>
                        <a:pt x="195" y="263"/>
                      </a:lnTo>
                      <a:lnTo>
                        <a:pt x="195" y="141"/>
                      </a:lnTo>
                      <a:lnTo>
                        <a:pt x="224" y="112"/>
                      </a:lnTo>
                      <a:lnTo>
                        <a:pt x="210" y="97"/>
                      </a:lnTo>
                      <a:close/>
                      <a:moveTo>
                        <a:pt x="168" y="68"/>
                      </a:moveTo>
                      <a:lnTo>
                        <a:pt x="127" y="68"/>
                      </a:lnTo>
                      <a:lnTo>
                        <a:pt x="127" y="27"/>
                      </a:lnTo>
                      <a:lnTo>
                        <a:pt x="168" y="68"/>
                      </a:lnTo>
                      <a:close/>
                      <a:moveTo>
                        <a:pt x="175" y="243"/>
                      </a:moveTo>
                      <a:lnTo>
                        <a:pt x="20" y="243"/>
                      </a:lnTo>
                      <a:lnTo>
                        <a:pt x="20" y="19"/>
                      </a:lnTo>
                      <a:lnTo>
                        <a:pt x="107" y="19"/>
                      </a:lnTo>
                      <a:lnTo>
                        <a:pt x="107" y="88"/>
                      </a:lnTo>
                      <a:lnTo>
                        <a:pt x="175" y="88"/>
                      </a:lnTo>
                      <a:lnTo>
                        <a:pt x="175" y="131"/>
                      </a:lnTo>
                      <a:lnTo>
                        <a:pt x="117" y="190"/>
                      </a:lnTo>
                      <a:lnTo>
                        <a:pt x="117" y="204"/>
                      </a:lnTo>
                      <a:lnTo>
                        <a:pt x="132" y="204"/>
                      </a:lnTo>
                      <a:lnTo>
                        <a:pt x="175" y="161"/>
                      </a:lnTo>
                      <a:lnTo>
                        <a:pt x="175"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sp>
          <p:nvSpPr>
            <p:cNvPr id="21" name="Rectangle 20"/>
            <p:cNvSpPr/>
            <p:nvPr/>
          </p:nvSpPr>
          <p:spPr bwMode="auto">
            <a:xfrm>
              <a:off x="9170126" y="4465929"/>
              <a:ext cx="2037805" cy="270977"/>
            </a:xfrm>
            <a:prstGeom prst="rect">
              <a:avLst/>
            </a:prstGeom>
            <a:solidFill>
              <a:schemeClr val="bg1"/>
            </a:solidFill>
            <a:ln w="9525" cap="flat" cmpd="sng" algn="ctr">
              <a:solidFill>
                <a:srgbClr val="00B05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r>
                <a:rPr kumimoji="0" lang="en-US" sz="1400" b="1" i="0" u="none" strike="noStrike" cap="none" normalizeH="0" baseline="0" dirty="0">
                  <a:solidFill>
                    <a:srgbClr val="00B050"/>
                  </a:solidFill>
                  <a:effectLst/>
                  <a:latin typeface="+mn-lt"/>
                  <a:cs typeface="+mn-cs"/>
                </a:rPr>
                <a:t>Microsoft</a:t>
              </a:r>
              <a:r>
                <a:rPr kumimoji="0" lang="en-US" sz="1400" b="1" i="0" u="none" strike="noStrike" cap="none" normalizeH="0" dirty="0">
                  <a:solidFill>
                    <a:srgbClr val="00B050"/>
                  </a:solidFill>
                  <a:effectLst/>
                  <a:latin typeface="+mn-lt"/>
                  <a:cs typeface="+mn-cs"/>
                </a:rPr>
                <a:t> Innovation</a:t>
              </a:r>
              <a:endParaRPr kumimoji="0" lang="en-US" sz="1400" b="1" i="0" u="none" strike="noStrike" cap="none" normalizeH="0" baseline="0" dirty="0">
                <a:solidFill>
                  <a:srgbClr val="00B050"/>
                </a:solidFill>
                <a:effectLst/>
                <a:latin typeface="+mn-lt"/>
                <a:cs typeface="+mn-cs"/>
              </a:endParaRPr>
            </a:p>
          </p:txBody>
        </p:sp>
      </p:grpSp>
    </p:spTree>
    <p:extLst>
      <p:ext uri="{BB962C8B-B14F-4D97-AF65-F5344CB8AC3E}">
        <p14:creationId xmlns:p14="http://schemas.microsoft.com/office/powerpoint/2010/main" val="357126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9744" y="1"/>
            <a:ext cx="4687265"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8" name="Group 57"/>
          <p:cNvGrpSpPr/>
          <p:nvPr/>
        </p:nvGrpSpPr>
        <p:grpSpPr>
          <a:xfrm>
            <a:off x="1058835" y="3265229"/>
            <a:ext cx="2047011" cy="1098510"/>
            <a:chOff x="766251" y="3265229"/>
            <a:chExt cx="2047011" cy="1098510"/>
          </a:xfrm>
        </p:grpSpPr>
        <p:grpSp>
          <p:nvGrpSpPr>
            <p:cNvPr id="7" name="Group 6"/>
            <p:cNvGrpSpPr/>
            <p:nvPr/>
          </p:nvGrpSpPr>
          <p:grpSpPr>
            <a:xfrm>
              <a:off x="1361889" y="3501288"/>
              <a:ext cx="855737" cy="496829"/>
              <a:chOff x="3551237" y="1820862"/>
              <a:chExt cx="5334000" cy="3096848"/>
            </a:xfrm>
            <a:noFill/>
          </p:grpSpPr>
          <p:sp>
            <p:nvSpPr>
              <p:cNvPr id="9" name="Rectangle 8"/>
              <p:cNvSpPr/>
              <p:nvPr/>
            </p:nvSpPr>
            <p:spPr bwMode="auto">
              <a:xfrm>
                <a:off x="3551237" y="1820862"/>
                <a:ext cx="5334000" cy="807597"/>
              </a:xfrm>
              <a:prstGeom prst="rect">
                <a:avLst/>
              </a:prstGeom>
              <a:grpFill/>
              <a:ln w="15875" cap="sq">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551237" y="2965488"/>
                <a:ext cx="5334000" cy="807597"/>
              </a:xfrm>
              <a:prstGeom prst="rect">
                <a:avLst/>
              </a:prstGeom>
              <a:grpFill/>
              <a:ln w="15875" cap="sq">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3551237" y="4110113"/>
                <a:ext cx="5334000" cy="807597"/>
              </a:xfrm>
              <a:prstGeom prst="rect">
                <a:avLst/>
              </a:prstGeom>
              <a:grpFill/>
              <a:ln w="15875" cap="sq">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8" name="Freeform 5"/>
            <p:cNvSpPr>
              <a:spLocks noEditPoints="1"/>
            </p:cNvSpPr>
            <p:nvPr/>
          </p:nvSpPr>
          <p:spPr bwMode="auto">
            <a:xfrm>
              <a:off x="766251" y="3265229"/>
              <a:ext cx="2047011" cy="1098510"/>
            </a:xfrm>
            <a:custGeom>
              <a:avLst/>
              <a:gdLst>
                <a:gd name="T0" fmla="*/ 2186 w 2572"/>
                <a:gd name="T1" fmla="*/ 0 h 1379"/>
                <a:gd name="T2" fmla="*/ 392 w 2572"/>
                <a:gd name="T3" fmla="*/ 0 h 1379"/>
                <a:gd name="T4" fmla="*/ 328 w 2572"/>
                <a:gd name="T5" fmla="*/ 64 h 1379"/>
                <a:gd name="T6" fmla="*/ 328 w 2572"/>
                <a:gd name="T7" fmla="*/ 1166 h 1379"/>
                <a:gd name="T8" fmla="*/ 392 w 2572"/>
                <a:gd name="T9" fmla="*/ 1231 h 1379"/>
                <a:gd name="T10" fmla="*/ 2186 w 2572"/>
                <a:gd name="T11" fmla="*/ 1231 h 1379"/>
                <a:gd name="T12" fmla="*/ 2250 w 2572"/>
                <a:gd name="T13" fmla="*/ 1166 h 1379"/>
                <a:gd name="T14" fmla="*/ 2250 w 2572"/>
                <a:gd name="T15" fmla="*/ 64 h 1379"/>
                <a:gd name="T16" fmla="*/ 2186 w 2572"/>
                <a:gd name="T17" fmla="*/ 0 h 1379"/>
                <a:gd name="T18" fmla="*/ 2167 w 2572"/>
                <a:gd name="T19" fmla="*/ 1153 h 1379"/>
                <a:gd name="T20" fmla="*/ 412 w 2572"/>
                <a:gd name="T21" fmla="*/ 1153 h 1379"/>
                <a:gd name="T22" fmla="*/ 412 w 2572"/>
                <a:gd name="T23" fmla="*/ 71 h 1379"/>
                <a:gd name="T24" fmla="*/ 2167 w 2572"/>
                <a:gd name="T25" fmla="*/ 71 h 1379"/>
                <a:gd name="T26" fmla="*/ 2167 w 2572"/>
                <a:gd name="T27" fmla="*/ 1153 h 1379"/>
                <a:gd name="T28" fmla="*/ 1466 w 2572"/>
                <a:gd name="T29" fmla="*/ 1276 h 1379"/>
                <a:gd name="T30" fmla="*/ 1466 w 2572"/>
                <a:gd name="T31" fmla="*/ 1289 h 1379"/>
                <a:gd name="T32" fmla="*/ 1440 w 2572"/>
                <a:gd name="T33" fmla="*/ 1308 h 1379"/>
                <a:gd name="T34" fmla="*/ 1138 w 2572"/>
                <a:gd name="T35" fmla="*/ 1308 h 1379"/>
                <a:gd name="T36" fmla="*/ 1112 w 2572"/>
                <a:gd name="T37" fmla="*/ 1289 h 1379"/>
                <a:gd name="T38" fmla="*/ 1112 w 2572"/>
                <a:gd name="T39" fmla="*/ 1276 h 1379"/>
                <a:gd name="T40" fmla="*/ 0 w 2572"/>
                <a:gd name="T41" fmla="*/ 1276 h 1379"/>
                <a:gd name="T42" fmla="*/ 0 w 2572"/>
                <a:gd name="T43" fmla="*/ 1340 h 1379"/>
                <a:gd name="T44" fmla="*/ 84 w 2572"/>
                <a:gd name="T45" fmla="*/ 1379 h 1379"/>
                <a:gd name="T46" fmla="*/ 84 w 2572"/>
                <a:gd name="T47" fmla="*/ 1379 h 1379"/>
                <a:gd name="T48" fmla="*/ 2488 w 2572"/>
                <a:gd name="T49" fmla="*/ 1379 h 1379"/>
                <a:gd name="T50" fmla="*/ 2488 w 2572"/>
                <a:gd name="T51" fmla="*/ 1379 h 1379"/>
                <a:gd name="T52" fmla="*/ 2572 w 2572"/>
                <a:gd name="T53" fmla="*/ 1340 h 1379"/>
                <a:gd name="T54" fmla="*/ 2572 w 2572"/>
                <a:gd name="T55" fmla="*/ 1276 h 1379"/>
                <a:gd name="T56" fmla="*/ 1466 w 2572"/>
                <a:gd name="T57" fmla="*/ 1276 h 1379"/>
                <a:gd name="T58" fmla="*/ 1466 w 2572"/>
                <a:gd name="T59" fmla="*/ 1276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2" h="1379">
                  <a:moveTo>
                    <a:pt x="2186" y="0"/>
                  </a:moveTo>
                  <a:cubicBezTo>
                    <a:pt x="392" y="0"/>
                    <a:pt x="392" y="0"/>
                    <a:pt x="392" y="0"/>
                  </a:cubicBezTo>
                  <a:cubicBezTo>
                    <a:pt x="360" y="0"/>
                    <a:pt x="328" y="26"/>
                    <a:pt x="328" y="64"/>
                  </a:cubicBezTo>
                  <a:cubicBezTo>
                    <a:pt x="328" y="1166"/>
                    <a:pt x="328" y="1166"/>
                    <a:pt x="328" y="1166"/>
                  </a:cubicBezTo>
                  <a:cubicBezTo>
                    <a:pt x="328" y="1205"/>
                    <a:pt x="360" y="1231"/>
                    <a:pt x="392" y="1231"/>
                  </a:cubicBezTo>
                  <a:cubicBezTo>
                    <a:pt x="2186" y="1231"/>
                    <a:pt x="2186" y="1231"/>
                    <a:pt x="2186" y="1231"/>
                  </a:cubicBezTo>
                  <a:cubicBezTo>
                    <a:pt x="2225" y="1231"/>
                    <a:pt x="2250" y="1205"/>
                    <a:pt x="2250" y="1166"/>
                  </a:cubicBezTo>
                  <a:cubicBezTo>
                    <a:pt x="2250" y="64"/>
                    <a:pt x="2250" y="64"/>
                    <a:pt x="2250" y="64"/>
                  </a:cubicBezTo>
                  <a:cubicBezTo>
                    <a:pt x="2250" y="26"/>
                    <a:pt x="2225" y="0"/>
                    <a:pt x="2186" y="0"/>
                  </a:cubicBezTo>
                  <a:close/>
                  <a:moveTo>
                    <a:pt x="2167" y="1153"/>
                  </a:moveTo>
                  <a:cubicBezTo>
                    <a:pt x="412" y="1153"/>
                    <a:pt x="412" y="1153"/>
                    <a:pt x="412" y="1153"/>
                  </a:cubicBezTo>
                  <a:cubicBezTo>
                    <a:pt x="412" y="71"/>
                    <a:pt x="412" y="71"/>
                    <a:pt x="412" y="71"/>
                  </a:cubicBezTo>
                  <a:cubicBezTo>
                    <a:pt x="2167" y="71"/>
                    <a:pt x="2167" y="71"/>
                    <a:pt x="2167" y="71"/>
                  </a:cubicBezTo>
                  <a:cubicBezTo>
                    <a:pt x="2167" y="1153"/>
                    <a:pt x="2167" y="1153"/>
                    <a:pt x="2167" y="1153"/>
                  </a:cubicBezTo>
                  <a:close/>
                  <a:moveTo>
                    <a:pt x="1466" y="1276"/>
                  </a:moveTo>
                  <a:cubicBezTo>
                    <a:pt x="1466" y="1289"/>
                    <a:pt x="1466" y="1289"/>
                    <a:pt x="1466" y="1289"/>
                  </a:cubicBezTo>
                  <a:cubicBezTo>
                    <a:pt x="1466" y="1302"/>
                    <a:pt x="1453" y="1308"/>
                    <a:pt x="1440" y="1308"/>
                  </a:cubicBezTo>
                  <a:cubicBezTo>
                    <a:pt x="1138" y="1308"/>
                    <a:pt x="1138" y="1308"/>
                    <a:pt x="1138" y="1308"/>
                  </a:cubicBezTo>
                  <a:cubicBezTo>
                    <a:pt x="1125" y="1308"/>
                    <a:pt x="1112" y="1302"/>
                    <a:pt x="1112" y="1289"/>
                  </a:cubicBezTo>
                  <a:cubicBezTo>
                    <a:pt x="1112" y="1276"/>
                    <a:pt x="1112" y="1276"/>
                    <a:pt x="1112" y="1276"/>
                  </a:cubicBezTo>
                  <a:cubicBezTo>
                    <a:pt x="0" y="1276"/>
                    <a:pt x="0" y="1276"/>
                    <a:pt x="0" y="1276"/>
                  </a:cubicBezTo>
                  <a:cubicBezTo>
                    <a:pt x="0" y="1340"/>
                    <a:pt x="0" y="1340"/>
                    <a:pt x="0" y="1340"/>
                  </a:cubicBezTo>
                  <a:cubicBezTo>
                    <a:pt x="0" y="1340"/>
                    <a:pt x="58" y="1379"/>
                    <a:pt x="84" y="1379"/>
                  </a:cubicBezTo>
                  <a:cubicBezTo>
                    <a:pt x="84" y="1379"/>
                    <a:pt x="84" y="1379"/>
                    <a:pt x="84" y="1379"/>
                  </a:cubicBezTo>
                  <a:cubicBezTo>
                    <a:pt x="2488" y="1379"/>
                    <a:pt x="2488" y="1379"/>
                    <a:pt x="2488" y="1379"/>
                  </a:cubicBezTo>
                  <a:cubicBezTo>
                    <a:pt x="2488" y="1379"/>
                    <a:pt x="2488" y="1379"/>
                    <a:pt x="2488" y="1379"/>
                  </a:cubicBezTo>
                  <a:cubicBezTo>
                    <a:pt x="2514" y="1379"/>
                    <a:pt x="2572" y="1340"/>
                    <a:pt x="2572" y="1340"/>
                  </a:cubicBezTo>
                  <a:cubicBezTo>
                    <a:pt x="2572" y="1276"/>
                    <a:pt x="2572" y="1276"/>
                    <a:pt x="2572" y="1276"/>
                  </a:cubicBezTo>
                  <a:cubicBezTo>
                    <a:pt x="1466" y="1276"/>
                    <a:pt x="1466" y="1276"/>
                    <a:pt x="1466" y="1276"/>
                  </a:cubicBezTo>
                  <a:cubicBezTo>
                    <a:pt x="1466" y="1276"/>
                    <a:pt x="1466" y="1276"/>
                    <a:pt x="1466" y="127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3268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a:ln>
                  <a:noFill/>
                </a:ln>
                <a:solidFill>
                  <a:srgbClr val="FFFFFF"/>
                </a:solidFill>
                <a:effectLst/>
                <a:uLnTx/>
                <a:uFillTx/>
              </a:endParaRPr>
            </a:p>
          </p:txBody>
        </p:sp>
      </p:grpSp>
      <p:sp>
        <p:nvSpPr>
          <p:cNvPr id="12" name="Title 1"/>
          <p:cNvSpPr>
            <a:spLocks noGrp="1"/>
          </p:cNvSpPr>
          <p:nvPr>
            <p:ph type="title"/>
          </p:nvPr>
        </p:nvSpPr>
        <p:spPr>
          <a:xfrm>
            <a:off x="797630" y="824615"/>
            <a:ext cx="2592702" cy="1421593"/>
          </a:xfrm>
        </p:spPr>
        <p:txBody>
          <a:bodyPr>
            <a:noAutofit/>
          </a:bodyPr>
          <a:lstStyle/>
          <a:p>
            <a:pPr algn="ctr"/>
            <a:r>
              <a:rPr lang="en-US" dirty="0">
                <a:solidFill>
                  <a:schemeClr val="bg1"/>
                </a:solidFill>
                <a:latin typeface="+mn-lt"/>
                <a:cs typeface="+mn-cs"/>
              </a:rPr>
              <a:t>Tenets </a:t>
            </a:r>
            <a:br>
              <a:rPr lang="en-US" dirty="0">
                <a:solidFill>
                  <a:schemeClr val="bg1"/>
                </a:solidFill>
                <a:latin typeface="+mn-lt"/>
                <a:cs typeface="+mn-cs"/>
              </a:rPr>
            </a:br>
            <a:r>
              <a:rPr lang="en-US" dirty="0">
                <a:solidFill>
                  <a:schemeClr val="bg1"/>
                </a:solidFill>
                <a:latin typeface="+mn-lt"/>
                <a:cs typeface="+mn-cs"/>
              </a:rPr>
              <a:t>of our</a:t>
            </a:r>
            <a:br>
              <a:rPr lang="en-US" dirty="0">
                <a:solidFill>
                  <a:schemeClr val="bg1"/>
                </a:solidFill>
                <a:latin typeface="+mn-lt"/>
                <a:cs typeface="+mn-cs"/>
              </a:rPr>
            </a:br>
            <a:r>
              <a:rPr lang="en-US" dirty="0">
                <a:solidFill>
                  <a:schemeClr val="bg1"/>
                </a:solidFill>
                <a:latin typeface="+mn-lt"/>
                <a:cs typeface="+mn-cs"/>
              </a:rPr>
              <a:t>Strategy</a:t>
            </a:r>
          </a:p>
        </p:txBody>
      </p:sp>
      <p:sp>
        <p:nvSpPr>
          <p:cNvPr id="13" name="Rectangle 12"/>
          <p:cNvSpPr/>
          <p:nvPr/>
        </p:nvSpPr>
        <p:spPr>
          <a:xfrm>
            <a:off x="5287745" y="672198"/>
            <a:ext cx="7239853" cy="646331"/>
          </a:xfrm>
          <a:prstGeom prst="rect">
            <a:avLst/>
          </a:prstGeom>
        </p:spPr>
        <p:txBody>
          <a:bodyPr wrap="square">
            <a:spAutoFit/>
          </a:bodyPr>
          <a:lstStyle/>
          <a:p>
            <a:r>
              <a:rPr lang="en-US" b="1" dirty="0">
                <a:solidFill>
                  <a:schemeClr val="accent1"/>
                </a:solidFill>
                <a:latin typeface="Segoe UI" panose="020B0502040204020203" pitchFamily="34" charset="0"/>
              </a:rPr>
              <a:t>FAIL FAST &amp; CHEAP</a:t>
            </a:r>
          </a:p>
          <a:p>
            <a:r>
              <a:rPr lang="en-US" dirty="0">
                <a:gradFill>
                  <a:gsLst>
                    <a:gs pos="0">
                      <a:schemeClr val="tx1"/>
                    </a:gs>
                    <a:gs pos="100000">
                      <a:schemeClr val="tx1"/>
                    </a:gs>
                  </a:gsLst>
                  <a:lin ang="5400000" scaled="0"/>
                </a:gradFill>
              </a:rPr>
              <a:t>in a development test environment</a:t>
            </a:r>
          </a:p>
        </p:txBody>
      </p:sp>
      <p:sp>
        <p:nvSpPr>
          <p:cNvPr id="14" name="Rectangle 13"/>
          <p:cNvSpPr/>
          <p:nvPr/>
        </p:nvSpPr>
        <p:spPr>
          <a:xfrm>
            <a:off x="5287745" y="1923043"/>
            <a:ext cx="7239853" cy="646331"/>
          </a:xfrm>
          <a:prstGeom prst="rect">
            <a:avLst/>
          </a:prstGeom>
        </p:spPr>
        <p:txBody>
          <a:bodyPr wrap="square">
            <a:spAutoFit/>
          </a:bodyPr>
          <a:lstStyle/>
          <a:p>
            <a:r>
              <a:rPr lang="en-US" b="1" dirty="0">
                <a:solidFill>
                  <a:schemeClr val="accent1"/>
                </a:solidFill>
                <a:latin typeface="Segoe UI" panose="020B0502040204020203" pitchFamily="34" charset="0"/>
              </a:rPr>
              <a:t>MIX &amp; MATCH </a:t>
            </a:r>
            <a:br>
              <a:rPr lang="en-US" b="1" dirty="0">
                <a:gradFill>
                  <a:gsLst>
                    <a:gs pos="0">
                      <a:schemeClr val="accent4"/>
                    </a:gs>
                    <a:gs pos="100000">
                      <a:schemeClr val="accent4"/>
                    </a:gs>
                  </a:gsLst>
                  <a:lin ang="5400000" scaled="0"/>
                </a:gradFill>
                <a:latin typeface="Segoe UI" panose="020B0502040204020203" pitchFamily="34" charset="0"/>
              </a:rPr>
            </a:br>
            <a:r>
              <a:rPr lang="en-US" dirty="0">
                <a:gradFill>
                  <a:gsLst>
                    <a:gs pos="0">
                      <a:schemeClr val="tx1"/>
                    </a:gs>
                    <a:gs pos="100000">
                      <a:schemeClr val="tx1"/>
                    </a:gs>
                  </a:gsLst>
                  <a:lin ang="5400000" scaled="0"/>
                </a:gradFill>
              </a:rPr>
              <a:t>from the best available blockchain technologies</a:t>
            </a:r>
          </a:p>
        </p:txBody>
      </p:sp>
      <p:sp>
        <p:nvSpPr>
          <p:cNvPr id="15" name="Rectangle 14"/>
          <p:cNvSpPr/>
          <p:nvPr/>
        </p:nvSpPr>
        <p:spPr>
          <a:xfrm>
            <a:off x="5287745" y="3173888"/>
            <a:ext cx="7057290" cy="646331"/>
          </a:xfrm>
          <a:prstGeom prst="rect">
            <a:avLst/>
          </a:prstGeom>
        </p:spPr>
        <p:txBody>
          <a:bodyPr wrap="square">
            <a:spAutoFit/>
          </a:bodyPr>
          <a:lstStyle/>
          <a:p>
            <a:r>
              <a:rPr lang="en-US" b="1" dirty="0">
                <a:solidFill>
                  <a:schemeClr val="accent1"/>
                </a:solidFill>
                <a:latin typeface="Segoe UI" panose="020B0502040204020203" pitchFamily="34" charset="0"/>
              </a:rPr>
              <a:t>CREATE &amp; INNOVATE </a:t>
            </a:r>
          </a:p>
          <a:p>
            <a:r>
              <a:rPr lang="en-US" dirty="0">
                <a:gradFill>
                  <a:gsLst>
                    <a:gs pos="0">
                      <a:schemeClr val="tx1"/>
                    </a:gs>
                    <a:gs pos="100000">
                      <a:schemeClr val="tx1"/>
                    </a:gs>
                  </a:gsLst>
                  <a:lin ang="5400000" scaled="0"/>
                </a:gradFill>
              </a:rPr>
              <a:t>by building solutions on blockchain quickly</a:t>
            </a:r>
          </a:p>
        </p:txBody>
      </p:sp>
      <p:sp>
        <p:nvSpPr>
          <p:cNvPr id="16" name="Rectangle 15"/>
          <p:cNvSpPr/>
          <p:nvPr/>
        </p:nvSpPr>
        <p:spPr>
          <a:xfrm>
            <a:off x="5287744" y="4424733"/>
            <a:ext cx="7239854" cy="646331"/>
          </a:xfrm>
          <a:prstGeom prst="rect">
            <a:avLst/>
          </a:prstGeom>
        </p:spPr>
        <p:txBody>
          <a:bodyPr wrap="square">
            <a:spAutoFit/>
          </a:bodyPr>
          <a:lstStyle/>
          <a:p>
            <a:r>
              <a:rPr lang="en-US" b="1" dirty="0">
                <a:solidFill>
                  <a:schemeClr val="accent1"/>
                </a:solidFill>
                <a:latin typeface="Segoe UI" panose="020B0502040204020203" pitchFamily="34" charset="0"/>
              </a:rPr>
              <a:t>SHARE SOLUTIONS </a:t>
            </a:r>
            <a:br>
              <a:rPr lang="en-US" b="1" dirty="0">
                <a:gradFill>
                  <a:gsLst>
                    <a:gs pos="0">
                      <a:schemeClr val="accent4"/>
                    </a:gs>
                    <a:gs pos="100000">
                      <a:schemeClr val="accent4"/>
                    </a:gs>
                  </a:gsLst>
                  <a:lin ang="5400000" scaled="0"/>
                </a:gradFill>
                <a:latin typeface="Segoe UI" panose="020B0502040204020203" pitchFamily="34" charset="0"/>
              </a:rPr>
            </a:br>
            <a:r>
              <a:rPr lang="en-US" dirty="0">
                <a:gradFill>
                  <a:gsLst>
                    <a:gs pos="0">
                      <a:schemeClr val="tx1"/>
                    </a:gs>
                    <a:gs pos="100000">
                      <a:schemeClr val="tx1"/>
                    </a:gs>
                  </a:gsLst>
                  <a:lin ang="5400000" scaled="0"/>
                </a:gradFill>
              </a:rPr>
              <a:t>through a worldwide distributed platform</a:t>
            </a:r>
          </a:p>
        </p:txBody>
      </p:sp>
      <p:sp>
        <p:nvSpPr>
          <p:cNvPr id="17" name="Rectangle 16"/>
          <p:cNvSpPr/>
          <p:nvPr/>
        </p:nvSpPr>
        <p:spPr>
          <a:xfrm>
            <a:off x="5287744" y="5675577"/>
            <a:ext cx="7239854" cy="646331"/>
          </a:xfrm>
          <a:prstGeom prst="rect">
            <a:avLst/>
          </a:prstGeom>
        </p:spPr>
        <p:txBody>
          <a:bodyPr wrap="square">
            <a:spAutoFit/>
          </a:bodyPr>
          <a:lstStyle/>
          <a:p>
            <a:r>
              <a:rPr lang="en-US" b="1" dirty="0">
                <a:solidFill>
                  <a:schemeClr val="accent1"/>
                </a:solidFill>
                <a:latin typeface="Segoe UI" panose="020B0502040204020203" pitchFamily="34" charset="0"/>
              </a:rPr>
              <a:t>PROVISION </a:t>
            </a:r>
            <a:br>
              <a:rPr lang="en-US" b="1" dirty="0">
                <a:gradFill>
                  <a:gsLst>
                    <a:gs pos="0">
                      <a:schemeClr val="accent4"/>
                    </a:gs>
                    <a:gs pos="100000">
                      <a:schemeClr val="accent4"/>
                    </a:gs>
                  </a:gsLst>
                  <a:lin ang="5400000" scaled="0"/>
                </a:gradFill>
                <a:latin typeface="Segoe UI" panose="020B0502040204020203" pitchFamily="34" charset="0"/>
              </a:rPr>
            </a:br>
            <a:r>
              <a:rPr lang="en-US" dirty="0">
                <a:gradFill>
                  <a:gsLst>
                    <a:gs pos="0">
                      <a:schemeClr val="tx1"/>
                    </a:gs>
                    <a:gs pos="100000">
                      <a:schemeClr val="tx1"/>
                    </a:gs>
                  </a:gsLst>
                  <a:lin ang="5400000" scaled="0"/>
                </a:gradFill>
              </a:rPr>
              <a:t>with one-click to test &amp; iterate</a:t>
            </a:r>
          </a:p>
        </p:txBody>
      </p:sp>
      <p:grpSp>
        <p:nvGrpSpPr>
          <p:cNvPr id="18" name="Group 17"/>
          <p:cNvGrpSpPr/>
          <p:nvPr/>
        </p:nvGrpSpPr>
        <p:grpSpPr>
          <a:xfrm>
            <a:off x="4131563" y="423449"/>
            <a:ext cx="1016237" cy="1016237"/>
            <a:chOff x="3409613" y="487245"/>
            <a:chExt cx="1016237" cy="1016237"/>
          </a:xfrm>
        </p:grpSpPr>
        <p:sp>
          <p:nvSpPr>
            <p:cNvPr id="19" name="Oval 18"/>
            <p:cNvSpPr/>
            <p:nvPr/>
          </p:nvSpPr>
          <p:spPr bwMode="auto">
            <a:xfrm>
              <a:off x="3409613" y="487245"/>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5"/>
            <p:cNvSpPr>
              <a:spLocks noEditPoints="1"/>
            </p:cNvSpPr>
            <p:nvPr/>
          </p:nvSpPr>
          <p:spPr bwMode="auto">
            <a:xfrm>
              <a:off x="3673256" y="802351"/>
              <a:ext cx="488950" cy="339725"/>
            </a:xfrm>
            <a:custGeom>
              <a:avLst/>
              <a:gdLst>
                <a:gd name="T0" fmla="*/ 28 w 128"/>
                <a:gd name="T1" fmla="*/ 88 h 88"/>
                <a:gd name="T2" fmla="*/ 94 w 128"/>
                <a:gd name="T3" fmla="*/ 88 h 88"/>
                <a:gd name="T4" fmla="*/ 128 w 128"/>
                <a:gd name="T5" fmla="*/ 54 h 88"/>
                <a:gd name="T6" fmla="*/ 96 w 128"/>
                <a:gd name="T7" fmla="*/ 20 h 88"/>
                <a:gd name="T8" fmla="*/ 64 w 128"/>
                <a:gd name="T9" fmla="*/ 0 h 88"/>
                <a:gd name="T10" fmla="*/ 28 w 128"/>
                <a:gd name="T11" fmla="*/ 32 h 88"/>
                <a:gd name="T12" fmla="*/ 28 w 128"/>
                <a:gd name="T13" fmla="*/ 32 h 88"/>
                <a:gd name="T14" fmla="*/ 0 w 128"/>
                <a:gd name="T15" fmla="*/ 60 h 88"/>
                <a:gd name="T16" fmla="*/ 28 w 128"/>
                <a:gd name="T17" fmla="*/ 88 h 88"/>
                <a:gd name="T18" fmla="*/ 28 w 128"/>
                <a:gd name="T19" fmla="*/ 40 h 88"/>
                <a:gd name="T20" fmla="*/ 31 w 128"/>
                <a:gd name="T21" fmla="*/ 40 h 88"/>
                <a:gd name="T22" fmla="*/ 36 w 128"/>
                <a:gd name="T23" fmla="*/ 41 h 88"/>
                <a:gd name="T24" fmla="*/ 36 w 128"/>
                <a:gd name="T25" fmla="*/ 36 h 88"/>
                <a:gd name="T26" fmla="*/ 64 w 128"/>
                <a:gd name="T27" fmla="*/ 8 h 88"/>
                <a:gd name="T28" fmla="*/ 90 w 128"/>
                <a:gd name="T29" fmla="*/ 26 h 88"/>
                <a:gd name="T30" fmla="*/ 91 w 128"/>
                <a:gd name="T31" fmla="*/ 28 h 88"/>
                <a:gd name="T32" fmla="*/ 94 w 128"/>
                <a:gd name="T33" fmla="*/ 28 h 88"/>
                <a:gd name="T34" fmla="*/ 120 w 128"/>
                <a:gd name="T35" fmla="*/ 54 h 88"/>
                <a:gd name="T36" fmla="*/ 94 w 128"/>
                <a:gd name="T37" fmla="*/ 80 h 88"/>
                <a:gd name="T38" fmla="*/ 28 w 128"/>
                <a:gd name="T39" fmla="*/ 80 h 88"/>
                <a:gd name="T40" fmla="*/ 8 w 128"/>
                <a:gd name="T41" fmla="*/ 60 h 88"/>
                <a:gd name="T42" fmla="*/ 28 w 128"/>
                <a:gd name="T43"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88">
                  <a:moveTo>
                    <a:pt x="28" y="88"/>
                  </a:moveTo>
                  <a:cubicBezTo>
                    <a:pt x="94" y="88"/>
                    <a:pt x="94" y="88"/>
                    <a:pt x="94" y="88"/>
                  </a:cubicBezTo>
                  <a:cubicBezTo>
                    <a:pt x="113" y="88"/>
                    <a:pt x="128" y="73"/>
                    <a:pt x="128" y="54"/>
                  </a:cubicBezTo>
                  <a:cubicBezTo>
                    <a:pt x="128" y="36"/>
                    <a:pt x="114" y="21"/>
                    <a:pt x="96" y="20"/>
                  </a:cubicBezTo>
                  <a:cubicBezTo>
                    <a:pt x="90" y="8"/>
                    <a:pt x="78" y="0"/>
                    <a:pt x="64" y="0"/>
                  </a:cubicBezTo>
                  <a:cubicBezTo>
                    <a:pt x="46" y="0"/>
                    <a:pt x="30" y="14"/>
                    <a:pt x="28" y="32"/>
                  </a:cubicBezTo>
                  <a:cubicBezTo>
                    <a:pt x="28" y="32"/>
                    <a:pt x="28" y="32"/>
                    <a:pt x="28" y="32"/>
                  </a:cubicBezTo>
                  <a:cubicBezTo>
                    <a:pt x="13" y="32"/>
                    <a:pt x="0" y="45"/>
                    <a:pt x="0" y="60"/>
                  </a:cubicBezTo>
                  <a:cubicBezTo>
                    <a:pt x="0" y="75"/>
                    <a:pt x="13" y="88"/>
                    <a:pt x="28" y="88"/>
                  </a:cubicBezTo>
                  <a:close/>
                  <a:moveTo>
                    <a:pt x="28" y="40"/>
                  </a:moveTo>
                  <a:cubicBezTo>
                    <a:pt x="29" y="40"/>
                    <a:pt x="30" y="40"/>
                    <a:pt x="31" y="40"/>
                  </a:cubicBezTo>
                  <a:cubicBezTo>
                    <a:pt x="36" y="41"/>
                    <a:pt x="36" y="41"/>
                    <a:pt x="36" y="41"/>
                  </a:cubicBezTo>
                  <a:cubicBezTo>
                    <a:pt x="36" y="36"/>
                    <a:pt x="36" y="36"/>
                    <a:pt x="36" y="36"/>
                  </a:cubicBezTo>
                  <a:cubicBezTo>
                    <a:pt x="36" y="21"/>
                    <a:pt x="49" y="8"/>
                    <a:pt x="64" y="8"/>
                  </a:cubicBezTo>
                  <a:cubicBezTo>
                    <a:pt x="75" y="8"/>
                    <a:pt x="86" y="15"/>
                    <a:pt x="90" y="26"/>
                  </a:cubicBezTo>
                  <a:cubicBezTo>
                    <a:pt x="91" y="28"/>
                    <a:pt x="91" y="28"/>
                    <a:pt x="91" y="28"/>
                  </a:cubicBezTo>
                  <a:cubicBezTo>
                    <a:pt x="94" y="28"/>
                    <a:pt x="94" y="28"/>
                    <a:pt x="94" y="28"/>
                  </a:cubicBezTo>
                  <a:cubicBezTo>
                    <a:pt x="108" y="28"/>
                    <a:pt x="120" y="40"/>
                    <a:pt x="120" y="54"/>
                  </a:cubicBezTo>
                  <a:cubicBezTo>
                    <a:pt x="120" y="68"/>
                    <a:pt x="108" y="80"/>
                    <a:pt x="94" y="80"/>
                  </a:cubicBezTo>
                  <a:cubicBezTo>
                    <a:pt x="28" y="80"/>
                    <a:pt x="28" y="80"/>
                    <a:pt x="28" y="80"/>
                  </a:cubicBezTo>
                  <a:cubicBezTo>
                    <a:pt x="17" y="80"/>
                    <a:pt x="8" y="71"/>
                    <a:pt x="8" y="60"/>
                  </a:cubicBezTo>
                  <a:cubicBezTo>
                    <a:pt x="8" y="49"/>
                    <a:pt x="17" y="40"/>
                    <a:pt x="28"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4131563" y="4175984"/>
            <a:ext cx="1016237" cy="1016237"/>
            <a:chOff x="3409613" y="4239780"/>
            <a:chExt cx="1016237" cy="1016237"/>
          </a:xfrm>
        </p:grpSpPr>
        <p:sp>
          <p:nvSpPr>
            <p:cNvPr id="22" name="Oval 21"/>
            <p:cNvSpPr/>
            <p:nvPr/>
          </p:nvSpPr>
          <p:spPr bwMode="auto">
            <a:xfrm>
              <a:off x="3409613" y="4239780"/>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a:grpSpLocks noChangeAspect="1"/>
            </p:cNvGrpSpPr>
            <p:nvPr/>
          </p:nvGrpSpPr>
          <p:grpSpPr bwMode="auto">
            <a:xfrm>
              <a:off x="3620232" y="4465127"/>
              <a:ext cx="594998" cy="565542"/>
              <a:chOff x="3711" y="2011"/>
              <a:chExt cx="404" cy="384"/>
            </a:xfrm>
          </p:grpSpPr>
          <p:sp>
            <p:nvSpPr>
              <p:cNvPr id="24" name="Line 9"/>
              <p:cNvSpPr>
                <a:spLocks noChangeShapeType="1"/>
              </p:cNvSpPr>
              <p:nvPr/>
            </p:nvSpPr>
            <p:spPr bwMode="auto">
              <a:xfrm>
                <a:off x="3711"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0"/>
              <p:cNvSpPr>
                <a:spLocks noChangeShapeType="1"/>
              </p:cNvSpPr>
              <p:nvPr/>
            </p:nvSpPr>
            <p:spPr bwMode="auto">
              <a:xfrm flipH="1">
                <a:off x="3711"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1"/>
              <p:cNvSpPr>
                <a:spLocks noChangeShapeType="1"/>
              </p:cNvSpPr>
              <p:nvPr/>
            </p:nvSpPr>
            <p:spPr bwMode="auto">
              <a:xfrm>
                <a:off x="3803"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2"/>
              <p:cNvSpPr>
                <a:spLocks noChangeShapeType="1"/>
              </p:cNvSpPr>
              <p:nvPr/>
            </p:nvSpPr>
            <p:spPr bwMode="auto">
              <a:xfrm flipH="1">
                <a:off x="3803" y="2136"/>
                <a:ext cx="55"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3"/>
              <p:cNvSpPr>
                <a:spLocks noChangeShapeType="1"/>
              </p:cNvSpPr>
              <p:nvPr/>
            </p:nvSpPr>
            <p:spPr bwMode="auto">
              <a:xfrm>
                <a:off x="3985" y="2136"/>
                <a:ext cx="56"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4"/>
              <p:cNvSpPr>
                <a:spLocks noChangeShapeType="1"/>
              </p:cNvSpPr>
              <p:nvPr/>
            </p:nvSpPr>
            <p:spPr bwMode="auto">
              <a:xfrm flipH="1">
                <a:off x="3985" y="2136"/>
                <a:ext cx="56" cy="5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p:cNvSpPr>
              <p:nvPr/>
            </p:nvSpPr>
            <p:spPr bwMode="auto">
              <a:xfrm>
                <a:off x="4075" y="2164"/>
                <a:ext cx="40" cy="41"/>
              </a:xfrm>
              <a:custGeom>
                <a:avLst/>
                <a:gdLst>
                  <a:gd name="T0" fmla="*/ 0 w 40"/>
                  <a:gd name="T1" fmla="*/ 41 h 41"/>
                  <a:gd name="T2" fmla="*/ 2 w 40"/>
                  <a:gd name="T3" fmla="*/ 0 h 41"/>
                  <a:gd name="T4" fmla="*/ 40 w 40"/>
                  <a:gd name="T5" fmla="*/ 3 h 41"/>
                </a:gdLst>
                <a:ahLst/>
                <a:cxnLst>
                  <a:cxn ang="0">
                    <a:pos x="T0" y="T1"/>
                  </a:cxn>
                  <a:cxn ang="0">
                    <a:pos x="T2" y="T3"/>
                  </a:cxn>
                  <a:cxn ang="0">
                    <a:pos x="T4" y="T5"/>
                  </a:cxn>
                </a:cxnLst>
                <a:rect l="0" t="0" r="r" b="b"/>
                <a:pathLst>
                  <a:path w="40" h="41">
                    <a:moveTo>
                      <a:pt x="0" y="41"/>
                    </a:moveTo>
                    <a:lnTo>
                      <a:pt x="2" y="0"/>
                    </a:lnTo>
                    <a:lnTo>
                      <a:pt x="40" y="3"/>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p:nvSpPr>
            <p:spPr bwMode="auto">
              <a:xfrm>
                <a:off x="3836" y="2011"/>
                <a:ext cx="39" cy="43"/>
              </a:xfrm>
              <a:custGeom>
                <a:avLst/>
                <a:gdLst>
                  <a:gd name="T0" fmla="*/ 3 w 39"/>
                  <a:gd name="T1" fmla="*/ 43 h 43"/>
                  <a:gd name="T2" fmla="*/ 0 w 39"/>
                  <a:gd name="T3" fmla="*/ 2 h 43"/>
                  <a:gd name="T4" fmla="*/ 39 w 39"/>
                  <a:gd name="T5" fmla="*/ 0 h 43"/>
                </a:gdLst>
                <a:ahLst/>
                <a:cxnLst>
                  <a:cxn ang="0">
                    <a:pos x="T0" y="T1"/>
                  </a:cxn>
                  <a:cxn ang="0">
                    <a:pos x="T2" y="T3"/>
                  </a:cxn>
                  <a:cxn ang="0">
                    <a:pos x="T4" y="T5"/>
                  </a:cxn>
                </a:cxnLst>
                <a:rect l="0" t="0" r="r" b="b"/>
                <a:pathLst>
                  <a:path w="39" h="43">
                    <a:moveTo>
                      <a:pt x="3" y="43"/>
                    </a:moveTo>
                    <a:lnTo>
                      <a:pt x="0" y="2"/>
                    </a:lnTo>
                    <a:lnTo>
                      <a:pt x="39" y="0"/>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17"/>
              <p:cNvSpPr>
                <a:spLocks noChangeArrowheads="1"/>
              </p:cNvSpPr>
              <p:nvPr/>
            </p:nvSpPr>
            <p:spPr bwMode="auto">
              <a:xfrm>
                <a:off x="3783" y="2292"/>
                <a:ext cx="56"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Oval 18"/>
              <p:cNvSpPr>
                <a:spLocks noChangeArrowheads="1"/>
              </p:cNvSpPr>
              <p:nvPr/>
            </p:nvSpPr>
            <p:spPr bwMode="auto">
              <a:xfrm>
                <a:off x="3892" y="2340"/>
                <a:ext cx="55"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Oval 19"/>
              <p:cNvSpPr>
                <a:spLocks noChangeArrowheads="1"/>
              </p:cNvSpPr>
              <p:nvPr/>
            </p:nvSpPr>
            <p:spPr bwMode="auto">
              <a:xfrm>
                <a:off x="3985" y="2268"/>
                <a:ext cx="56" cy="55"/>
              </a:xfrm>
              <a:prstGeom prst="ellipse">
                <a:avLst/>
              </a:pr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20"/>
              <p:cNvSpPr>
                <a:spLocks noChangeShapeType="1"/>
              </p:cNvSpPr>
              <p:nvPr/>
            </p:nvSpPr>
            <p:spPr bwMode="auto">
              <a:xfrm flipV="1">
                <a:off x="3742" y="2227"/>
                <a:ext cx="51" cy="24"/>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21"/>
              <p:cNvSpPr>
                <a:spLocks noChangeShapeType="1"/>
              </p:cNvSpPr>
              <p:nvPr/>
            </p:nvSpPr>
            <p:spPr bwMode="auto">
              <a:xfrm>
                <a:off x="3769" y="2239"/>
                <a:ext cx="29" cy="65"/>
              </a:xfrm>
              <a:prstGeom prst="line">
                <a:avLst/>
              </a:prstGeom>
              <a:noFill/>
              <a:ln w="30163"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p:cNvSpPr>
              <p:nvPr/>
            </p:nvSpPr>
            <p:spPr bwMode="auto">
              <a:xfrm>
                <a:off x="4038" y="2174"/>
                <a:ext cx="77" cy="111"/>
              </a:xfrm>
              <a:custGeom>
                <a:avLst/>
                <a:gdLst>
                  <a:gd name="T0" fmla="*/ 41 w 77"/>
                  <a:gd name="T1" fmla="*/ 0 h 111"/>
                  <a:gd name="T2" fmla="*/ 77 w 77"/>
                  <a:gd name="T3" fmla="*/ 34 h 111"/>
                  <a:gd name="T4" fmla="*/ 0 w 77"/>
                  <a:gd name="T5" fmla="*/ 111 h 111"/>
                </a:gdLst>
                <a:ahLst/>
                <a:cxnLst>
                  <a:cxn ang="0">
                    <a:pos x="T0" y="T1"/>
                  </a:cxn>
                  <a:cxn ang="0">
                    <a:pos x="T2" y="T3"/>
                  </a:cxn>
                  <a:cxn ang="0">
                    <a:pos x="T4" y="T5"/>
                  </a:cxn>
                </a:cxnLst>
                <a:rect l="0" t="0" r="r" b="b"/>
                <a:pathLst>
                  <a:path w="77" h="111">
                    <a:moveTo>
                      <a:pt x="41" y="0"/>
                    </a:moveTo>
                    <a:lnTo>
                      <a:pt x="77" y="34"/>
                    </a:lnTo>
                    <a:lnTo>
                      <a:pt x="0" y="111"/>
                    </a:ln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p:nvSpPr>
            <p:spPr bwMode="auto">
              <a:xfrm>
                <a:off x="3843" y="2023"/>
                <a:ext cx="128" cy="317"/>
              </a:xfrm>
              <a:custGeom>
                <a:avLst/>
                <a:gdLst>
                  <a:gd name="T0" fmla="*/ 33 w 53"/>
                  <a:gd name="T1" fmla="*/ 132 h 132"/>
                  <a:gd name="T2" fmla="*/ 0 w 53"/>
                  <a:gd name="T3" fmla="*/ 0 h 132"/>
                </a:gdLst>
                <a:ahLst/>
                <a:cxnLst>
                  <a:cxn ang="0">
                    <a:pos x="T0" y="T1"/>
                  </a:cxn>
                  <a:cxn ang="0">
                    <a:pos x="T2" y="T3"/>
                  </a:cxn>
                </a:cxnLst>
                <a:rect l="0" t="0" r="r" b="b"/>
                <a:pathLst>
                  <a:path w="53" h="132">
                    <a:moveTo>
                      <a:pt x="33" y="132"/>
                    </a:moveTo>
                    <a:cubicBezTo>
                      <a:pt x="33" y="132"/>
                      <a:pt x="53" y="33"/>
                      <a:pt x="0" y="0"/>
                    </a:cubicBezTo>
                  </a:path>
                </a:pathLst>
              </a:custGeom>
              <a:noFill/>
              <a:ln w="30163"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38"/>
          <p:cNvGrpSpPr/>
          <p:nvPr/>
        </p:nvGrpSpPr>
        <p:grpSpPr>
          <a:xfrm>
            <a:off x="4131563" y="2925139"/>
            <a:ext cx="1016237" cy="1016237"/>
            <a:chOff x="3409613" y="2988935"/>
            <a:chExt cx="1016237" cy="1016237"/>
          </a:xfrm>
        </p:grpSpPr>
        <p:sp>
          <p:nvSpPr>
            <p:cNvPr id="40" name="Oval 39"/>
            <p:cNvSpPr/>
            <p:nvPr/>
          </p:nvSpPr>
          <p:spPr bwMode="auto">
            <a:xfrm>
              <a:off x="3409613" y="2988935"/>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1" name="Group 26"/>
            <p:cNvGrpSpPr>
              <a:grpSpLocks noChangeAspect="1"/>
            </p:cNvGrpSpPr>
            <p:nvPr/>
          </p:nvGrpSpPr>
          <p:grpSpPr bwMode="auto">
            <a:xfrm>
              <a:off x="3680238" y="3259560"/>
              <a:ext cx="474987" cy="474987"/>
              <a:chOff x="3850" y="2136"/>
              <a:chExt cx="134" cy="134"/>
            </a:xfrm>
          </p:grpSpPr>
          <p:sp>
            <p:nvSpPr>
              <p:cNvPr id="42" name="AutoShape 25"/>
              <p:cNvSpPr>
                <a:spLocks noChangeAspect="1" noChangeArrowheads="1" noTextEdit="1"/>
              </p:cNvSpPr>
              <p:nvPr/>
            </p:nvSpPr>
            <p:spPr bwMode="auto">
              <a:xfrm>
                <a:off x="3850" y="2136"/>
                <a:ext cx="1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7"/>
              <p:cNvSpPr>
                <a:spLocks/>
              </p:cNvSpPr>
              <p:nvPr/>
            </p:nvSpPr>
            <p:spPr bwMode="auto">
              <a:xfrm>
                <a:off x="3847" y="2134"/>
                <a:ext cx="140" cy="138"/>
              </a:xfrm>
              <a:custGeom>
                <a:avLst/>
                <a:gdLst>
                  <a:gd name="T0" fmla="*/ 60 w 140"/>
                  <a:gd name="T1" fmla="*/ 138 h 138"/>
                  <a:gd name="T2" fmla="*/ 80 w 140"/>
                  <a:gd name="T3" fmla="*/ 138 h 138"/>
                  <a:gd name="T4" fmla="*/ 80 w 140"/>
                  <a:gd name="T5" fmla="*/ 79 h 138"/>
                  <a:gd name="T6" fmla="*/ 140 w 140"/>
                  <a:gd name="T7" fmla="*/ 79 h 138"/>
                  <a:gd name="T8" fmla="*/ 140 w 140"/>
                  <a:gd name="T9" fmla="*/ 59 h 138"/>
                  <a:gd name="T10" fmla="*/ 80 w 140"/>
                  <a:gd name="T11" fmla="*/ 59 h 138"/>
                  <a:gd name="T12" fmla="*/ 80 w 140"/>
                  <a:gd name="T13" fmla="*/ 0 h 138"/>
                  <a:gd name="T14" fmla="*/ 60 w 140"/>
                  <a:gd name="T15" fmla="*/ 0 h 138"/>
                  <a:gd name="T16" fmla="*/ 60 w 140"/>
                  <a:gd name="T17" fmla="*/ 59 h 138"/>
                  <a:gd name="T18" fmla="*/ 0 w 140"/>
                  <a:gd name="T19" fmla="*/ 59 h 138"/>
                  <a:gd name="T20" fmla="*/ 0 w 140"/>
                  <a:gd name="T21" fmla="*/ 79 h 138"/>
                  <a:gd name="T22" fmla="*/ 60 w 140"/>
                  <a:gd name="T23" fmla="*/ 79 h 138"/>
                  <a:gd name="T24" fmla="*/ 60 w 14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8">
                    <a:moveTo>
                      <a:pt x="60" y="138"/>
                    </a:moveTo>
                    <a:lnTo>
                      <a:pt x="80" y="138"/>
                    </a:lnTo>
                    <a:lnTo>
                      <a:pt x="80" y="79"/>
                    </a:lnTo>
                    <a:lnTo>
                      <a:pt x="140" y="79"/>
                    </a:lnTo>
                    <a:lnTo>
                      <a:pt x="140" y="59"/>
                    </a:lnTo>
                    <a:lnTo>
                      <a:pt x="80" y="59"/>
                    </a:lnTo>
                    <a:lnTo>
                      <a:pt x="80" y="0"/>
                    </a:lnTo>
                    <a:lnTo>
                      <a:pt x="60" y="0"/>
                    </a:lnTo>
                    <a:lnTo>
                      <a:pt x="60" y="59"/>
                    </a:lnTo>
                    <a:lnTo>
                      <a:pt x="0" y="59"/>
                    </a:lnTo>
                    <a:lnTo>
                      <a:pt x="0" y="79"/>
                    </a:lnTo>
                    <a:lnTo>
                      <a:pt x="60" y="79"/>
                    </a:lnTo>
                    <a:lnTo>
                      <a:pt x="60" y="1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44" name="Group 43"/>
          <p:cNvGrpSpPr/>
          <p:nvPr/>
        </p:nvGrpSpPr>
        <p:grpSpPr>
          <a:xfrm>
            <a:off x="4131563" y="1674294"/>
            <a:ext cx="1016237" cy="1016237"/>
            <a:chOff x="3409613" y="1738090"/>
            <a:chExt cx="1016237" cy="1016237"/>
          </a:xfrm>
        </p:grpSpPr>
        <p:sp>
          <p:nvSpPr>
            <p:cNvPr id="45" name="Oval 44"/>
            <p:cNvSpPr/>
            <p:nvPr/>
          </p:nvSpPr>
          <p:spPr bwMode="auto">
            <a:xfrm>
              <a:off x="3409613" y="1738090"/>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6" name="Freeform 31"/>
            <p:cNvSpPr>
              <a:spLocks noEditPoints="1"/>
            </p:cNvSpPr>
            <p:nvPr/>
          </p:nvSpPr>
          <p:spPr bwMode="auto">
            <a:xfrm>
              <a:off x="3581404" y="1904275"/>
              <a:ext cx="452438" cy="444500"/>
            </a:xfrm>
            <a:custGeom>
              <a:avLst/>
              <a:gdLst>
                <a:gd name="T0" fmla="*/ 16 w 118"/>
                <a:gd name="T1" fmla="*/ 116 h 116"/>
                <a:gd name="T2" fmla="*/ 27 w 118"/>
                <a:gd name="T3" fmla="*/ 111 h 116"/>
                <a:gd name="T4" fmla="*/ 83 w 118"/>
                <a:gd name="T5" fmla="*/ 55 h 116"/>
                <a:gd name="T6" fmla="*/ 88 w 118"/>
                <a:gd name="T7" fmla="*/ 56 h 116"/>
                <a:gd name="T8" fmla="*/ 88 w 118"/>
                <a:gd name="T9" fmla="*/ 56 h 116"/>
                <a:gd name="T10" fmla="*/ 108 w 118"/>
                <a:gd name="T11" fmla="*/ 48 h 116"/>
                <a:gd name="T12" fmla="*/ 113 w 118"/>
                <a:gd name="T13" fmla="*/ 16 h 116"/>
                <a:gd name="T14" fmla="*/ 111 w 118"/>
                <a:gd name="T15" fmla="*/ 11 h 116"/>
                <a:gd name="T16" fmla="*/ 95 w 118"/>
                <a:gd name="T17" fmla="*/ 27 h 116"/>
                <a:gd name="T18" fmla="*/ 89 w 118"/>
                <a:gd name="T19" fmla="*/ 27 h 116"/>
                <a:gd name="T20" fmla="*/ 89 w 118"/>
                <a:gd name="T21" fmla="*/ 21 h 116"/>
                <a:gd name="T22" fmla="*/ 105 w 118"/>
                <a:gd name="T23" fmla="*/ 5 h 116"/>
                <a:gd name="T24" fmla="*/ 100 w 118"/>
                <a:gd name="T25" fmla="*/ 3 h 116"/>
                <a:gd name="T26" fmla="*/ 88 w 118"/>
                <a:gd name="T27" fmla="*/ 0 h 116"/>
                <a:gd name="T28" fmla="*/ 68 w 118"/>
                <a:gd name="T29" fmla="*/ 8 h 116"/>
                <a:gd name="T30" fmla="*/ 61 w 118"/>
                <a:gd name="T31" fmla="*/ 33 h 116"/>
                <a:gd name="T32" fmla="*/ 5 w 118"/>
                <a:gd name="T33" fmla="*/ 89 h 116"/>
                <a:gd name="T34" fmla="*/ 0 w 118"/>
                <a:gd name="T35" fmla="*/ 100 h 116"/>
                <a:gd name="T36" fmla="*/ 5 w 118"/>
                <a:gd name="T37" fmla="*/ 111 h 116"/>
                <a:gd name="T38" fmla="*/ 16 w 118"/>
                <a:gd name="T39" fmla="*/ 116 h 116"/>
                <a:gd name="T40" fmla="*/ 10 w 118"/>
                <a:gd name="T41" fmla="*/ 94 h 116"/>
                <a:gd name="T42" fmla="*/ 69 w 118"/>
                <a:gd name="T43" fmla="*/ 35 h 116"/>
                <a:gd name="T44" fmla="*/ 69 w 118"/>
                <a:gd name="T45" fmla="*/ 33 h 116"/>
                <a:gd name="T46" fmla="*/ 74 w 118"/>
                <a:gd name="T47" fmla="*/ 14 h 116"/>
                <a:gd name="T48" fmla="*/ 88 w 118"/>
                <a:gd name="T49" fmla="*/ 8 h 116"/>
                <a:gd name="T50" fmla="*/ 91 w 118"/>
                <a:gd name="T51" fmla="*/ 8 h 116"/>
                <a:gd name="T52" fmla="*/ 84 w 118"/>
                <a:gd name="T53" fmla="*/ 16 h 116"/>
                <a:gd name="T54" fmla="*/ 84 w 118"/>
                <a:gd name="T55" fmla="*/ 32 h 116"/>
                <a:gd name="T56" fmla="*/ 101 w 118"/>
                <a:gd name="T57" fmla="*/ 32 h 116"/>
                <a:gd name="T58" fmla="*/ 108 w 118"/>
                <a:gd name="T59" fmla="*/ 25 h 116"/>
                <a:gd name="T60" fmla="*/ 102 w 118"/>
                <a:gd name="T61" fmla="*/ 42 h 116"/>
                <a:gd name="T62" fmla="*/ 83 w 118"/>
                <a:gd name="T63" fmla="*/ 47 h 116"/>
                <a:gd name="T64" fmla="*/ 81 w 118"/>
                <a:gd name="T65" fmla="*/ 47 h 116"/>
                <a:gd name="T66" fmla="*/ 22 w 118"/>
                <a:gd name="T67" fmla="*/ 106 h 116"/>
                <a:gd name="T68" fmla="*/ 10 w 118"/>
                <a:gd name="T69" fmla="*/ 106 h 116"/>
                <a:gd name="T70" fmla="*/ 8 w 118"/>
                <a:gd name="T71" fmla="*/ 100 h 116"/>
                <a:gd name="T72" fmla="*/ 10 w 118"/>
                <a:gd name="T73"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6">
                  <a:moveTo>
                    <a:pt x="16" y="116"/>
                  </a:moveTo>
                  <a:cubicBezTo>
                    <a:pt x="20" y="116"/>
                    <a:pt x="24" y="114"/>
                    <a:pt x="27" y="111"/>
                  </a:cubicBezTo>
                  <a:cubicBezTo>
                    <a:pt x="83" y="55"/>
                    <a:pt x="83" y="55"/>
                    <a:pt x="83" y="55"/>
                  </a:cubicBezTo>
                  <a:cubicBezTo>
                    <a:pt x="85" y="56"/>
                    <a:pt x="86" y="56"/>
                    <a:pt x="88" y="56"/>
                  </a:cubicBezTo>
                  <a:cubicBezTo>
                    <a:pt x="88" y="56"/>
                    <a:pt x="88" y="56"/>
                    <a:pt x="88" y="56"/>
                  </a:cubicBezTo>
                  <a:cubicBezTo>
                    <a:pt x="96" y="56"/>
                    <a:pt x="103" y="53"/>
                    <a:pt x="108" y="48"/>
                  </a:cubicBezTo>
                  <a:cubicBezTo>
                    <a:pt x="116" y="39"/>
                    <a:pt x="118" y="27"/>
                    <a:pt x="113" y="16"/>
                  </a:cubicBezTo>
                  <a:cubicBezTo>
                    <a:pt x="111" y="11"/>
                    <a:pt x="111" y="11"/>
                    <a:pt x="111" y="11"/>
                  </a:cubicBezTo>
                  <a:cubicBezTo>
                    <a:pt x="95" y="27"/>
                    <a:pt x="95" y="27"/>
                    <a:pt x="95" y="27"/>
                  </a:cubicBezTo>
                  <a:cubicBezTo>
                    <a:pt x="93" y="28"/>
                    <a:pt x="91" y="28"/>
                    <a:pt x="89" y="27"/>
                  </a:cubicBezTo>
                  <a:cubicBezTo>
                    <a:pt x="88" y="25"/>
                    <a:pt x="88" y="23"/>
                    <a:pt x="89" y="21"/>
                  </a:cubicBezTo>
                  <a:cubicBezTo>
                    <a:pt x="105" y="5"/>
                    <a:pt x="105" y="5"/>
                    <a:pt x="105" y="5"/>
                  </a:cubicBezTo>
                  <a:cubicBezTo>
                    <a:pt x="100" y="3"/>
                    <a:pt x="100" y="3"/>
                    <a:pt x="100" y="3"/>
                  </a:cubicBezTo>
                  <a:cubicBezTo>
                    <a:pt x="96" y="1"/>
                    <a:pt x="92" y="0"/>
                    <a:pt x="88" y="0"/>
                  </a:cubicBezTo>
                  <a:cubicBezTo>
                    <a:pt x="81" y="0"/>
                    <a:pt x="73" y="3"/>
                    <a:pt x="68" y="8"/>
                  </a:cubicBezTo>
                  <a:cubicBezTo>
                    <a:pt x="62" y="15"/>
                    <a:pt x="59" y="24"/>
                    <a:pt x="61" y="33"/>
                  </a:cubicBezTo>
                  <a:cubicBezTo>
                    <a:pt x="5" y="89"/>
                    <a:pt x="5" y="89"/>
                    <a:pt x="5" y="89"/>
                  </a:cubicBezTo>
                  <a:cubicBezTo>
                    <a:pt x="2" y="92"/>
                    <a:pt x="0" y="96"/>
                    <a:pt x="0" y="100"/>
                  </a:cubicBezTo>
                  <a:cubicBezTo>
                    <a:pt x="0" y="104"/>
                    <a:pt x="2" y="108"/>
                    <a:pt x="5" y="111"/>
                  </a:cubicBezTo>
                  <a:cubicBezTo>
                    <a:pt x="8" y="114"/>
                    <a:pt x="12" y="116"/>
                    <a:pt x="16" y="116"/>
                  </a:cubicBezTo>
                  <a:close/>
                  <a:moveTo>
                    <a:pt x="10" y="94"/>
                  </a:moveTo>
                  <a:cubicBezTo>
                    <a:pt x="69" y="35"/>
                    <a:pt x="69" y="35"/>
                    <a:pt x="69" y="35"/>
                  </a:cubicBezTo>
                  <a:cubicBezTo>
                    <a:pt x="69" y="33"/>
                    <a:pt x="69" y="33"/>
                    <a:pt x="69" y="33"/>
                  </a:cubicBezTo>
                  <a:cubicBezTo>
                    <a:pt x="67" y="26"/>
                    <a:pt x="69" y="19"/>
                    <a:pt x="74" y="14"/>
                  </a:cubicBezTo>
                  <a:cubicBezTo>
                    <a:pt x="78" y="10"/>
                    <a:pt x="83" y="8"/>
                    <a:pt x="88" y="8"/>
                  </a:cubicBezTo>
                  <a:cubicBezTo>
                    <a:pt x="89" y="8"/>
                    <a:pt x="90" y="8"/>
                    <a:pt x="91" y="8"/>
                  </a:cubicBezTo>
                  <a:cubicBezTo>
                    <a:pt x="84" y="16"/>
                    <a:pt x="84" y="16"/>
                    <a:pt x="84" y="16"/>
                  </a:cubicBezTo>
                  <a:cubicBezTo>
                    <a:pt x="79" y="20"/>
                    <a:pt x="79" y="28"/>
                    <a:pt x="84" y="32"/>
                  </a:cubicBezTo>
                  <a:cubicBezTo>
                    <a:pt x="88" y="37"/>
                    <a:pt x="96" y="37"/>
                    <a:pt x="101" y="32"/>
                  </a:cubicBezTo>
                  <a:cubicBezTo>
                    <a:pt x="108" y="25"/>
                    <a:pt x="108" y="25"/>
                    <a:pt x="108" y="25"/>
                  </a:cubicBezTo>
                  <a:cubicBezTo>
                    <a:pt x="109" y="31"/>
                    <a:pt x="107" y="38"/>
                    <a:pt x="102" y="42"/>
                  </a:cubicBezTo>
                  <a:cubicBezTo>
                    <a:pt x="97" y="47"/>
                    <a:pt x="90" y="49"/>
                    <a:pt x="83" y="47"/>
                  </a:cubicBezTo>
                  <a:cubicBezTo>
                    <a:pt x="81" y="47"/>
                    <a:pt x="81" y="47"/>
                    <a:pt x="81" y="47"/>
                  </a:cubicBezTo>
                  <a:cubicBezTo>
                    <a:pt x="22" y="106"/>
                    <a:pt x="22" y="106"/>
                    <a:pt x="22" y="106"/>
                  </a:cubicBezTo>
                  <a:cubicBezTo>
                    <a:pt x="19" y="109"/>
                    <a:pt x="13" y="109"/>
                    <a:pt x="10" y="106"/>
                  </a:cubicBezTo>
                  <a:cubicBezTo>
                    <a:pt x="9" y="104"/>
                    <a:pt x="8" y="102"/>
                    <a:pt x="8" y="100"/>
                  </a:cubicBezTo>
                  <a:cubicBezTo>
                    <a:pt x="8" y="98"/>
                    <a:pt x="9" y="96"/>
                    <a:pt x="10" y="9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 name="Group 34"/>
            <p:cNvGrpSpPr>
              <a:grpSpLocks noChangeAspect="1"/>
            </p:cNvGrpSpPr>
            <p:nvPr/>
          </p:nvGrpSpPr>
          <p:grpSpPr bwMode="auto">
            <a:xfrm>
              <a:off x="3843343" y="2120178"/>
              <a:ext cx="407988" cy="401638"/>
              <a:chOff x="2421" y="1372"/>
              <a:chExt cx="257" cy="253"/>
            </a:xfrm>
            <a:solidFill>
              <a:schemeClr val="tx1"/>
            </a:solidFill>
          </p:grpSpPr>
          <p:sp>
            <p:nvSpPr>
              <p:cNvPr id="48" name="Freeform 35"/>
              <p:cNvSpPr>
                <a:spLocks noEditPoints="1"/>
              </p:cNvSpPr>
              <p:nvPr/>
            </p:nvSpPr>
            <p:spPr bwMode="auto">
              <a:xfrm>
                <a:off x="2421" y="1372"/>
                <a:ext cx="257" cy="253"/>
              </a:xfrm>
              <a:custGeom>
                <a:avLst/>
                <a:gdLst>
                  <a:gd name="T0" fmla="*/ 37 w 106"/>
                  <a:gd name="T1" fmla="*/ 104 h 104"/>
                  <a:gd name="T2" fmla="*/ 26 w 106"/>
                  <a:gd name="T3" fmla="*/ 86 h 104"/>
                  <a:gd name="T4" fmla="*/ 0 w 106"/>
                  <a:gd name="T5" fmla="*/ 64 h 104"/>
                  <a:gd name="T6" fmla="*/ 9 w 106"/>
                  <a:gd name="T7" fmla="*/ 52 h 104"/>
                  <a:gd name="T8" fmla="*/ 0 w 106"/>
                  <a:gd name="T9" fmla="*/ 40 h 104"/>
                  <a:gd name="T10" fmla="*/ 26 w 106"/>
                  <a:gd name="T11" fmla="*/ 18 h 104"/>
                  <a:gd name="T12" fmla="*/ 37 w 106"/>
                  <a:gd name="T13" fmla="*/ 0 h 104"/>
                  <a:gd name="T14" fmla="*/ 69 w 106"/>
                  <a:gd name="T15" fmla="*/ 11 h 104"/>
                  <a:gd name="T16" fmla="*/ 90 w 106"/>
                  <a:gd name="T17" fmla="*/ 12 h 104"/>
                  <a:gd name="T18" fmla="*/ 96 w 106"/>
                  <a:gd name="T19" fmla="*/ 45 h 104"/>
                  <a:gd name="T20" fmla="*/ 96 w 106"/>
                  <a:gd name="T21" fmla="*/ 59 h 104"/>
                  <a:gd name="T22" fmla="*/ 90 w 106"/>
                  <a:gd name="T23" fmla="*/ 92 h 104"/>
                  <a:gd name="T24" fmla="*/ 69 w 106"/>
                  <a:gd name="T25" fmla="*/ 93 h 104"/>
                  <a:gd name="T26" fmla="*/ 45 w 106"/>
                  <a:gd name="T27" fmla="*/ 96 h 104"/>
                  <a:gd name="T28" fmla="*/ 61 w 106"/>
                  <a:gd name="T29" fmla="*/ 87 h 104"/>
                  <a:gd name="T30" fmla="*/ 77 w 106"/>
                  <a:gd name="T31" fmla="*/ 79 h 104"/>
                  <a:gd name="T32" fmla="*/ 87 w 106"/>
                  <a:gd name="T33" fmla="*/ 81 h 104"/>
                  <a:gd name="T34" fmla="*/ 87 w 106"/>
                  <a:gd name="T35" fmla="*/ 63 h 104"/>
                  <a:gd name="T36" fmla="*/ 89 w 106"/>
                  <a:gd name="T37" fmla="*/ 52 h 104"/>
                  <a:gd name="T38" fmla="*/ 87 w 106"/>
                  <a:gd name="T39" fmla="*/ 41 h 104"/>
                  <a:gd name="T40" fmla="*/ 87 w 106"/>
                  <a:gd name="T41" fmla="*/ 23 h 104"/>
                  <a:gd name="T42" fmla="*/ 77 w 106"/>
                  <a:gd name="T43" fmla="*/ 26 h 104"/>
                  <a:gd name="T44" fmla="*/ 61 w 106"/>
                  <a:gd name="T45" fmla="*/ 17 h 104"/>
                  <a:gd name="T46" fmla="*/ 45 w 106"/>
                  <a:gd name="T47" fmla="*/ 8 h 104"/>
                  <a:gd name="T48" fmla="*/ 42 w 106"/>
                  <a:gd name="T49" fmla="*/ 18 h 104"/>
                  <a:gd name="T50" fmla="*/ 27 w 106"/>
                  <a:gd name="T51" fmla="*/ 27 h 104"/>
                  <a:gd name="T52" fmla="*/ 11 w 106"/>
                  <a:gd name="T53" fmla="*/ 37 h 104"/>
                  <a:gd name="T54" fmla="*/ 18 w 106"/>
                  <a:gd name="T55" fmla="*/ 44 h 104"/>
                  <a:gd name="T56" fmla="*/ 18 w 106"/>
                  <a:gd name="T57" fmla="*/ 60 h 104"/>
                  <a:gd name="T58" fmla="*/ 11 w 106"/>
                  <a:gd name="T59" fmla="*/ 67 h 104"/>
                  <a:gd name="T60" fmla="*/ 27 w 106"/>
                  <a:gd name="T61" fmla="*/ 77 h 104"/>
                  <a:gd name="T62" fmla="*/ 42 w 106"/>
                  <a:gd name="T63" fmla="*/ 86 h 104"/>
                  <a:gd name="T64" fmla="*/ 45 w 106"/>
                  <a:gd name="T65"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04">
                    <a:moveTo>
                      <a:pt x="69" y="104"/>
                    </a:moveTo>
                    <a:cubicBezTo>
                      <a:pt x="37" y="104"/>
                      <a:pt x="37" y="104"/>
                      <a:pt x="37" y="104"/>
                    </a:cubicBezTo>
                    <a:cubicBezTo>
                      <a:pt x="37" y="93"/>
                      <a:pt x="37" y="93"/>
                      <a:pt x="37" y="93"/>
                    </a:cubicBezTo>
                    <a:cubicBezTo>
                      <a:pt x="33" y="91"/>
                      <a:pt x="29" y="89"/>
                      <a:pt x="26" y="86"/>
                    </a:cubicBezTo>
                    <a:cubicBezTo>
                      <a:pt x="16" y="92"/>
                      <a:pt x="16" y="92"/>
                      <a:pt x="16" y="92"/>
                    </a:cubicBezTo>
                    <a:cubicBezTo>
                      <a:pt x="0" y="64"/>
                      <a:pt x="0" y="64"/>
                      <a:pt x="0" y="64"/>
                    </a:cubicBezTo>
                    <a:cubicBezTo>
                      <a:pt x="10" y="59"/>
                      <a:pt x="10" y="59"/>
                      <a:pt x="10" y="59"/>
                    </a:cubicBezTo>
                    <a:cubicBezTo>
                      <a:pt x="9" y="56"/>
                      <a:pt x="9" y="54"/>
                      <a:pt x="9" y="52"/>
                    </a:cubicBezTo>
                    <a:cubicBezTo>
                      <a:pt x="9" y="50"/>
                      <a:pt x="9" y="48"/>
                      <a:pt x="10" y="45"/>
                    </a:cubicBezTo>
                    <a:cubicBezTo>
                      <a:pt x="0" y="40"/>
                      <a:pt x="0" y="40"/>
                      <a:pt x="0" y="40"/>
                    </a:cubicBezTo>
                    <a:cubicBezTo>
                      <a:pt x="16" y="12"/>
                      <a:pt x="16" y="12"/>
                      <a:pt x="16" y="12"/>
                    </a:cubicBezTo>
                    <a:cubicBezTo>
                      <a:pt x="26" y="18"/>
                      <a:pt x="26" y="18"/>
                      <a:pt x="26" y="18"/>
                    </a:cubicBezTo>
                    <a:cubicBezTo>
                      <a:pt x="29" y="15"/>
                      <a:pt x="33" y="13"/>
                      <a:pt x="37" y="11"/>
                    </a:cubicBezTo>
                    <a:cubicBezTo>
                      <a:pt x="37" y="0"/>
                      <a:pt x="37" y="0"/>
                      <a:pt x="37" y="0"/>
                    </a:cubicBezTo>
                    <a:cubicBezTo>
                      <a:pt x="69" y="0"/>
                      <a:pt x="69" y="0"/>
                      <a:pt x="69" y="0"/>
                    </a:cubicBezTo>
                    <a:cubicBezTo>
                      <a:pt x="69" y="11"/>
                      <a:pt x="69" y="11"/>
                      <a:pt x="69" y="11"/>
                    </a:cubicBezTo>
                    <a:cubicBezTo>
                      <a:pt x="73" y="13"/>
                      <a:pt x="77" y="15"/>
                      <a:pt x="80" y="18"/>
                    </a:cubicBezTo>
                    <a:cubicBezTo>
                      <a:pt x="90" y="12"/>
                      <a:pt x="90" y="12"/>
                      <a:pt x="90" y="12"/>
                    </a:cubicBezTo>
                    <a:cubicBezTo>
                      <a:pt x="106" y="40"/>
                      <a:pt x="106" y="40"/>
                      <a:pt x="106" y="40"/>
                    </a:cubicBezTo>
                    <a:cubicBezTo>
                      <a:pt x="96" y="45"/>
                      <a:pt x="96" y="45"/>
                      <a:pt x="96" y="45"/>
                    </a:cubicBezTo>
                    <a:cubicBezTo>
                      <a:pt x="97" y="48"/>
                      <a:pt x="97" y="50"/>
                      <a:pt x="97" y="52"/>
                    </a:cubicBezTo>
                    <a:cubicBezTo>
                      <a:pt x="97" y="54"/>
                      <a:pt x="97" y="56"/>
                      <a:pt x="96" y="59"/>
                    </a:cubicBezTo>
                    <a:cubicBezTo>
                      <a:pt x="106" y="64"/>
                      <a:pt x="106" y="64"/>
                      <a:pt x="106" y="64"/>
                    </a:cubicBezTo>
                    <a:cubicBezTo>
                      <a:pt x="90" y="92"/>
                      <a:pt x="90" y="92"/>
                      <a:pt x="90" y="92"/>
                    </a:cubicBezTo>
                    <a:cubicBezTo>
                      <a:pt x="80" y="86"/>
                      <a:pt x="80" y="86"/>
                      <a:pt x="80" y="86"/>
                    </a:cubicBezTo>
                    <a:cubicBezTo>
                      <a:pt x="77" y="89"/>
                      <a:pt x="73" y="91"/>
                      <a:pt x="69" y="93"/>
                    </a:cubicBezTo>
                    <a:lnTo>
                      <a:pt x="69" y="104"/>
                    </a:lnTo>
                    <a:close/>
                    <a:moveTo>
                      <a:pt x="45" y="96"/>
                    </a:moveTo>
                    <a:cubicBezTo>
                      <a:pt x="61" y="96"/>
                      <a:pt x="61" y="96"/>
                      <a:pt x="61" y="96"/>
                    </a:cubicBezTo>
                    <a:cubicBezTo>
                      <a:pt x="61" y="87"/>
                      <a:pt x="61" y="87"/>
                      <a:pt x="61" y="87"/>
                    </a:cubicBezTo>
                    <a:cubicBezTo>
                      <a:pt x="64" y="86"/>
                      <a:pt x="64" y="86"/>
                      <a:pt x="64" y="86"/>
                    </a:cubicBezTo>
                    <a:cubicBezTo>
                      <a:pt x="69" y="85"/>
                      <a:pt x="73" y="82"/>
                      <a:pt x="77" y="79"/>
                    </a:cubicBezTo>
                    <a:cubicBezTo>
                      <a:pt x="79" y="77"/>
                      <a:pt x="79" y="77"/>
                      <a:pt x="79" y="77"/>
                    </a:cubicBezTo>
                    <a:cubicBezTo>
                      <a:pt x="87" y="81"/>
                      <a:pt x="87" y="81"/>
                      <a:pt x="87" y="81"/>
                    </a:cubicBezTo>
                    <a:cubicBezTo>
                      <a:pt x="95" y="67"/>
                      <a:pt x="95" y="67"/>
                      <a:pt x="95" y="67"/>
                    </a:cubicBezTo>
                    <a:cubicBezTo>
                      <a:pt x="87" y="63"/>
                      <a:pt x="87" y="63"/>
                      <a:pt x="87" y="63"/>
                    </a:cubicBezTo>
                    <a:cubicBezTo>
                      <a:pt x="88" y="60"/>
                      <a:pt x="88" y="60"/>
                      <a:pt x="88" y="60"/>
                    </a:cubicBezTo>
                    <a:cubicBezTo>
                      <a:pt x="89" y="57"/>
                      <a:pt x="89" y="55"/>
                      <a:pt x="89" y="52"/>
                    </a:cubicBezTo>
                    <a:cubicBezTo>
                      <a:pt x="89" y="49"/>
                      <a:pt x="89" y="47"/>
                      <a:pt x="88" y="44"/>
                    </a:cubicBezTo>
                    <a:cubicBezTo>
                      <a:pt x="87" y="41"/>
                      <a:pt x="87" y="41"/>
                      <a:pt x="87" y="41"/>
                    </a:cubicBezTo>
                    <a:cubicBezTo>
                      <a:pt x="95" y="37"/>
                      <a:pt x="95" y="37"/>
                      <a:pt x="95" y="37"/>
                    </a:cubicBezTo>
                    <a:cubicBezTo>
                      <a:pt x="87" y="23"/>
                      <a:pt x="87" y="23"/>
                      <a:pt x="87" y="23"/>
                    </a:cubicBezTo>
                    <a:cubicBezTo>
                      <a:pt x="79" y="27"/>
                      <a:pt x="79" y="27"/>
                      <a:pt x="79" y="27"/>
                    </a:cubicBezTo>
                    <a:cubicBezTo>
                      <a:pt x="77" y="26"/>
                      <a:pt x="77" y="26"/>
                      <a:pt x="77" y="26"/>
                    </a:cubicBezTo>
                    <a:cubicBezTo>
                      <a:pt x="73" y="22"/>
                      <a:pt x="69" y="19"/>
                      <a:pt x="64" y="18"/>
                    </a:cubicBezTo>
                    <a:cubicBezTo>
                      <a:pt x="61" y="17"/>
                      <a:pt x="61" y="17"/>
                      <a:pt x="61" y="17"/>
                    </a:cubicBezTo>
                    <a:cubicBezTo>
                      <a:pt x="61" y="8"/>
                      <a:pt x="61" y="8"/>
                      <a:pt x="61" y="8"/>
                    </a:cubicBezTo>
                    <a:cubicBezTo>
                      <a:pt x="45" y="8"/>
                      <a:pt x="45" y="8"/>
                      <a:pt x="45" y="8"/>
                    </a:cubicBezTo>
                    <a:cubicBezTo>
                      <a:pt x="45" y="17"/>
                      <a:pt x="45" y="17"/>
                      <a:pt x="45" y="17"/>
                    </a:cubicBezTo>
                    <a:cubicBezTo>
                      <a:pt x="42" y="18"/>
                      <a:pt x="42" y="18"/>
                      <a:pt x="42" y="18"/>
                    </a:cubicBezTo>
                    <a:cubicBezTo>
                      <a:pt x="37" y="19"/>
                      <a:pt x="33" y="22"/>
                      <a:pt x="29" y="26"/>
                    </a:cubicBezTo>
                    <a:cubicBezTo>
                      <a:pt x="27" y="27"/>
                      <a:pt x="27" y="27"/>
                      <a:pt x="27" y="27"/>
                    </a:cubicBezTo>
                    <a:cubicBezTo>
                      <a:pt x="19" y="23"/>
                      <a:pt x="19" y="23"/>
                      <a:pt x="19" y="23"/>
                    </a:cubicBezTo>
                    <a:cubicBezTo>
                      <a:pt x="11" y="37"/>
                      <a:pt x="11" y="37"/>
                      <a:pt x="11" y="37"/>
                    </a:cubicBezTo>
                    <a:cubicBezTo>
                      <a:pt x="19" y="41"/>
                      <a:pt x="19" y="41"/>
                      <a:pt x="19" y="41"/>
                    </a:cubicBezTo>
                    <a:cubicBezTo>
                      <a:pt x="18" y="44"/>
                      <a:pt x="18" y="44"/>
                      <a:pt x="18" y="44"/>
                    </a:cubicBezTo>
                    <a:cubicBezTo>
                      <a:pt x="17" y="47"/>
                      <a:pt x="17" y="49"/>
                      <a:pt x="17" y="52"/>
                    </a:cubicBezTo>
                    <a:cubicBezTo>
                      <a:pt x="17" y="55"/>
                      <a:pt x="17" y="57"/>
                      <a:pt x="18" y="60"/>
                    </a:cubicBezTo>
                    <a:cubicBezTo>
                      <a:pt x="19" y="63"/>
                      <a:pt x="19" y="63"/>
                      <a:pt x="19" y="63"/>
                    </a:cubicBezTo>
                    <a:cubicBezTo>
                      <a:pt x="11" y="67"/>
                      <a:pt x="11" y="67"/>
                      <a:pt x="11" y="67"/>
                    </a:cubicBezTo>
                    <a:cubicBezTo>
                      <a:pt x="19" y="81"/>
                      <a:pt x="19" y="81"/>
                      <a:pt x="19" y="81"/>
                    </a:cubicBezTo>
                    <a:cubicBezTo>
                      <a:pt x="27" y="77"/>
                      <a:pt x="27" y="77"/>
                      <a:pt x="27" y="77"/>
                    </a:cubicBezTo>
                    <a:cubicBezTo>
                      <a:pt x="29" y="79"/>
                      <a:pt x="29" y="79"/>
                      <a:pt x="29" y="79"/>
                    </a:cubicBezTo>
                    <a:cubicBezTo>
                      <a:pt x="33" y="82"/>
                      <a:pt x="37" y="85"/>
                      <a:pt x="42" y="86"/>
                    </a:cubicBezTo>
                    <a:cubicBezTo>
                      <a:pt x="45" y="87"/>
                      <a:pt x="45" y="87"/>
                      <a:pt x="45" y="87"/>
                    </a:cubicBezTo>
                    <a:lnTo>
                      <a:pt x="45"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6"/>
              <p:cNvSpPr>
                <a:spLocks noEditPoints="1"/>
              </p:cNvSpPr>
              <p:nvPr/>
            </p:nvSpPr>
            <p:spPr bwMode="auto">
              <a:xfrm>
                <a:off x="2482" y="1431"/>
                <a:ext cx="136" cy="136"/>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50" name="Group 49"/>
          <p:cNvGrpSpPr/>
          <p:nvPr/>
        </p:nvGrpSpPr>
        <p:grpSpPr>
          <a:xfrm>
            <a:off x="4131563" y="5426829"/>
            <a:ext cx="1016237" cy="1016237"/>
            <a:chOff x="3409613" y="5490625"/>
            <a:chExt cx="1016237" cy="1016237"/>
          </a:xfrm>
        </p:grpSpPr>
        <p:sp>
          <p:nvSpPr>
            <p:cNvPr id="51" name="Oval 50"/>
            <p:cNvSpPr/>
            <p:nvPr/>
          </p:nvSpPr>
          <p:spPr bwMode="auto">
            <a:xfrm>
              <a:off x="3409613" y="5490625"/>
              <a:ext cx="1016237" cy="1016237"/>
            </a:xfrm>
            <a:prstGeom prst="ellipse">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2" name="Group 39"/>
            <p:cNvGrpSpPr>
              <a:grpSpLocks noChangeAspect="1"/>
            </p:cNvGrpSpPr>
            <p:nvPr/>
          </p:nvGrpSpPr>
          <p:grpSpPr bwMode="auto">
            <a:xfrm>
              <a:off x="3701831" y="5797924"/>
              <a:ext cx="431800" cy="401638"/>
              <a:chOff x="3781" y="2076"/>
              <a:chExt cx="272" cy="253"/>
            </a:xfrm>
            <a:solidFill>
              <a:schemeClr val="tx1"/>
            </a:solidFill>
          </p:grpSpPr>
          <p:sp>
            <p:nvSpPr>
              <p:cNvPr id="53" name="Freeform 40"/>
              <p:cNvSpPr>
                <a:spLocks/>
              </p:cNvSpPr>
              <p:nvPr/>
            </p:nvSpPr>
            <p:spPr bwMode="auto">
              <a:xfrm>
                <a:off x="3781" y="2096"/>
                <a:ext cx="272" cy="233"/>
              </a:xfrm>
              <a:custGeom>
                <a:avLst/>
                <a:gdLst>
                  <a:gd name="T0" fmla="*/ 272 w 272"/>
                  <a:gd name="T1" fmla="*/ 19 h 233"/>
                  <a:gd name="T2" fmla="*/ 272 w 272"/>
                  <a:gd name="T3" fmla="*/ 10 h 233"/>
                  <a:gd name="T4" fmla="*/ 272 w 272"/>
                  <a:gd name="T5" fmla="*/ 0 h 233"/>
                  <a:gd name="T6" fmla="*/ 117 w 272"/>
                  <a:gd name="T7" fmla="*/ 0 h 233"/>
                  <a:gd name="T8" fmla="*/ 117 w 272"/>
                  <a:gd name="T9" fmla="*/ 19 h 233"/>
                  <a:gd name="T10" fmla="*/ 252 w 272"/>
                  <a:gd name="T11" fmla="*/ 19 h 233"/>
                  <a:gd name="T12" fmla="*/ 252 w 272"/>
                  <a:gd name="T13" fmla="*/ 58 h 233"/>
                  <a:gd name="T14" fmla="*/ 117 w 272"/>
                  <a:gd name="T15" fmla="*/ 58 h 233"/>
                  <a:gd name="T16" fmla="*/ 117 w 272"/>
                  <a:gd name="T17" fmla="*/ 78 h 233"/>
                  <a:gd name="T18" fmla="*/ 252 w 272"/>
                  <a:gd name="T19" fmla="*/ 78 h 233"/>
                  <a:gd name="T20" fmla="*/ 252 w 272"/>
                  <a:gd name="T21" fmla="*/ 214 h 233"/>
                  <a:gd name="T22" fmla="*/ 20 w 272"/>
                  <a:gd name="T23" fmla="*/ 214 h 233"/>
                  <a:gd name="T24" fmla="*/ 20 w 272"/>
                  <a:gd name="T25" fmla="*/ 78 h 233"/>
                  <a:gd name="T26" fmla="*/ 59 w 272"/>
                  <a:gd name="T27" fmla="*/ 78 h 233"/>
                  <a:gd name="T28" fmla="*/ 59 w 272"/>
                  <a:gd name="T29" fmla="*/ 58 h 233"/>
                  <a:gd name="T30" fmla="*/ 20 w 272"/>
                  <a:gd name="T31" fmla="*/ 58 h 233"/>
                  <a:gd name="T32" fmla="*/ 20 w 272"/>
                  <a:gd name="T33" fmla="*/ 19 h 233"/>
                  <a:gd name="T34" fmla="*/ 59 w 272"/>
                  <a:gd name="T35" fmla="*/ 19 h 233"/>
                  <a:gd name="T36" fmla="*/ 59 w 272"/>
                  <a:gd name="T37" fmla="*/ 0 h 233"/>
                  <a:gd name="T38" fmla="*/ 0 w 272"/>
                  <a:gd name="T39" fmla="*/ 0 h 233"/>
                  <a:gd name="T40" fmla="*/ 0 w 272"/>
                  <a:gd name="T41" fmla="*/ 10 h 233"/>
                  <a:gd name="T42" fmla="*/ 0 w 272"/>
                  <a:gd name="T43" fmla="*/ 19 h 233"/>
                  <a:gd name="T44" fmla="*/ 0 w 272"/>
                  <a:gd name="T45" fmla="*/ 214 h 233"/>
                  <a:gd name="T46" fmla="*/ 0 w 272"/>
                  <a:gd name="T47" fmla="*/ 224 h 233"/>
                  <a:gd name="T48" fmla="*/ 0 w 272"/>
                  <a:gd name="T49" fmla="*/ 233 h 233"/>
                  <a:gd name="T50" fmla="*/ 252 w 272"/>
                  <a:gd name="T51" fmla="*/ 233 h 233"/>
                  <a:gd name="T52" fmla="*/ 262 w 272"/>
                  <a:gd name="T53" fmla="*/ 233 h 233"/>
                  <a:gd name="T54" fmla="*/ 272 w 272"/>
                  <a:gd name="T55" fmla="*/ 233 h 233"/>
                  <a:gd name="T56" fmla="*/ 272 w 272"/>
                  <a:gd name="T57" fmla="*/ 1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2" h="233">
                    <a:moveTo>
                      <a:pt x="272" y="19"/>
                    </a:moveTo>
                    <a:lnTo>
                      <a:pt x="272" y="10"/>
                    </a:lnTo>
                    <a:lnTo>
                      <a:pt x="272" y="0"/>
                    </a:lnTo>
                    <a:lnTo>
                      <a:pt x="117" y="0"/>
                    </a:lnTo>
                    <a:lnTo>
                      <a:pt x="117" y="19"/>
                    </a:lnTo>
                    <a:lnTo>
                      <a:pt x="252" y="19"/>
                    </a:lnTo>
                    <a:lnTo>
                      <a:pt x="252" y="58"/>
                    </a:lnTo>
                    <a:lnTo>
                      <a:pt x="117" y="58"/>
                    </a:lnTo>
                    <a:lnTo>
                      <a:pt x="117" y="78"/>
                    </a:lnTo>
                    <a:lnTo>
                      <a:pt x="252" y="78"/>
                    </a:lnTo>
                    <a:lnTo>
                      <a:pt x="252" y="214"/>
                    </a:lnTo>
                    <a:lnTo>
                      <a:pt x="20" y="214"/>
                    </a:lnTo>
                    <a:lnTo>
                      <a:pt x="20" y="78"/>
                    </a:lnTo>
                    <a:lnTo>
                      <a:pt x="59" y="78"/>
                    </a:lnTo>
                    <a:lnTo>
                      <a:pt x="59" y="58"/>
                    </a:lnTo>
                    <a:lnTo>
                      <a:pt x="20" y="58"/>
                    </a:lnTo>
                    <a:lnTo>
                      <a:pt x="20" y="19"/>
                    </a:lnTo>
                    <a:lnTo>
                      <a:pt x="59" y="19"/>
                    </a:lnTo>
                    <a:lnTo>
                      <a:pt x="59" y="0"/>
                    </a:lnTo>
                    <a:lnTo>
                      <a:pt x="0" y="0"/>
                    </a:lnTo>
                    <a:lnTo>
                      <a:pt x="0" y="10"/>
                    </a:lnTo>
                    <a:lnTo>
                      <a:pt x="0" y="19"/>
                    </a:lnTo>
                    <a:lnTo>
                      <a:pt x="0" y="214"/>
                    </a:lnTo>
                    <a:lnTo>
                      <a:pt x="0" y="224"/>
                    </a:lnTo>
                    <a:lnTo>
                      <a:pt x="0" y="233"/>
                    </a:lnTo>
                    <a:lnTo>
                      <a:pt x="252" y="233"/>
                    </a:lnTo>
                    <a:lnTo>
                      <a:pt x="262" y="233"/>
                    </a:lnTo>
                    <a:lnTo>
                      <a:pt x="272" y="233"/>
                    </a:lnTo>
                    <a:lnTo>
                      <a:pt x="27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41"/>
              <p:cNvSpPr>
                <a:spLocks noChangeArrowheads="1"/>
              </p:cNvSpPr>
              <p:nvPr/>
            </p:nvSpPr>
            <p:spPr bwMode="auto">
              <a:xfrm>
                <a:off x="3994" y="2125"/>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42"/>
              <p:cNvSpPr>
                <a:spLocks noChangeArrowheads="1"/>
              </p:cNvSpPr>
              <p:nvPr/>
            </p:nvSpPr>
            <p:spPr bwMode="auto">
              <a:xfrm>
                <a:off x="3965" y="2125"/>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43"/>
              <p:cNvSpPr>
                <a:spLocks noChangeArrowheads="1"/>
              </p:cNvSpPr>
              <p:nvPr/>
            </p:nvSpPr>
            <p:spPr bwMode="auto">
              <a:xfrm>
                <a:off x="3936" y="2125"/>
                <a:ext cx="20" cy="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4"/>
              <p:cNvSpPr>
                <a:spLocks/>
              </p:cNvSpPr>
              <p:nvPr/>
            </p:nvSpPr>
            <p:spPr bwMode="auto">
              <a:xfrm>
                <a:off x="3823" y="2076"/>
                <a:ext cx="92" cy="210"/>
              </a:xfrm>
              <a:custGeom>
                <a:avLst/>
                <a:gdLst>
                  <a:gd name="T0" fmla="*/ 36 w 92"/>
                  <a:gd name="T1" fmla="*/ 0 h 210"/>
                  <a:gd name="T2" fmla="*/ 36 w 92"/>
                  <a:gd name="T3" fmla="*/ 171 h 210"/>
                  <a:gd name="T4" fmla="*/ 14 w 92"/>
                  <a:gd name="T5" fmla="*/ 149 h 210"/>
                  <a:gd name="T6" fmla="*/ 0 w 92"/>
                  <a:gd name="T7" fmla="*/ 163 h 210"/>
                  <a:gd name="T8" fmla="*/ 46 w 92"/>
                  <a:gd name="T9" fmla="*/ 210 h 210"/>
                  <a:gd name="T10" fmla="*/ 92 w 92"/>
                  <a:gd name="T11" fmla="*/ 163 h 210"/>
                  <a:gd name="T12" fmla="*/ 77 w 92"/>
                  <a:gd name="T13" fmla="*/ 149 h 210"/>
                  <a:gd name="T14" fmla="*/ 55 w 92"/>
                  <a:gd name="T15" fmla="*/ 171 h 210"/>
                  <a:gd name="T16" fmla="*/ 55 w 92"/>
                  <a:gd name="T17" fmla="*/ 0 h 210"/>
                  <a:gd name="T18" fmla="*/ 36 w 92"/>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210">
                    <a:moveTo>
                      <a:pt x="36" y="0"/>
                    </a:moveTo>
                    <a:lnTo>
                      <a:pt x="36" y="171"/>
                    </a:lnTo>
                    <a:lnTo>
                      <a:pt x="14" y="149"/>
                    </a:lnTo>
                    <a:lnTo>
                      <a:pt x="0" y="163"/>
                    </a:lnTo>
                    <a:lnTo>
                      <a:pt x="46" y="210"/>
                    </a:lnTo>
                    <a:lnTo>
                      <a:pt x="92" y="163"/>
                    </a:lnTo>
                    <a:lnTo>
                      <a:pt x="77" y="149"/>
                    </a:lnTo>
                    <a:lnTo>
                      <a:pt x="55" y="171"/>
                    </a:lnTo>
                    <a:lnTo>
                      <a:pt x="55" y="0"/>
                    </a:lnTo>
                    <a:lnTo>
                      <a:pt x="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80157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53" presetClass="entr" presetSubtype="16" fill="hold" nodeType="withEffect">
                                  <p:stCondLst>
                                    <p:cond delay="75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53" presetClass="entr" presetSubtype="16" fill="hold" nodeType="withEffect">
                                  <p:stCondLst>
                                    <p:cond delay="1000"/>
                                  </p:stCondLst>
                                  <p:childTnLst>
                                    <p:set>
                                      <p:cBhvr>
                                        <p:cTn id="22" dur="1" fill="hold">
                                          <p:stCondLst>
                                            <p:cond delay="0"/>
                                          </p:stCondLst>
                                        </p:cTn>
                                        <p:tgtEl>
                                          <p:spTgt spid="44"/>
                                        </p:tgtEl>
                                        <p:attrNameLst>
                                          <p:attrName>style.visibility</p:attrName>
                                        </p:attrNameLst>
                                      </p:cBhvr>
                                      <p:to>
                                        <p:strVal val="visible"/>
                                      </p:to>
                                    </p:set>
                                    <p:anim calcmode="lin" valueType="num">
                                      <p:cBhvr>
                                        <p:cTn id="23" dur="500" fill="hold"/>
                                        <p:tgtEl>
                                          <p:spTgt spid="44"/>
                                        </p:tgtEl>
                                        <p:attrNameLst>
                                          <p:attrName>ppt_w</p:attrName>
                                        </p:attrNameLst>
                                      </p:cBhvr>
                                      <p:tavLst>
                                        <p:tav tm="0">
                                          <p:val>
                                            <p:fltVal val="0"/>
                                          </p:val>
                                        </p:tav>
                                        <p:tav tm="100000">
                                          <p:val>
                                            <p:strVal val="#ppt_w"/>
                                          </p:val>
                                        </p:tav>
                                      </p:tavLst>
                                    </p:anim>
                                    <p:anim calcmode="lin" valueType="num">
                                      <p:cBhvr>
                                        <p:cTn id="24" dur="500" fill="hold"/>
                                        <p:tgtEl>
                                          <p:spTgt spid="44"/>
                                        </p:tgtEl>
                                        <p:attrNameLst>
                                          <p:attrName>ppt_h</p:attrName>
                                        </p:attrNameLst>
                                      </p:cBhvr>
                                      <p:tavLst>
                                        <p:tav tm="0">
                                          <p:val>
                                            <p:fltVal val="0"/>
                                          </p:val>
                                        </p:tav>
                                        <p:tav tm="100000">
                                          <p:val>
                                            <p:strVal val="#ppt_h"/>
                                          </p:val>
                                        </p:tav>
                                      </p:tavLst>
                                    </p:anim>
                                    <p:animEffect transition="in" filter="fade">
                                      <p:cBhvr>
                                        <p:cTn id="25" dur="500"/>
                                        <p:tgtEl>
                                          <p:spTgt spid="4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53" presetClass="entr" presetSubtype="16" fill="hold" nodeType="withEffect">
                                  <p:stCondLst>
                                    <p:cond delay="125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53" presetClass="entr" presetSubtype="16" fill="hold" nodeType="withEffect">
                                  <p:stCondLst>
                                    <p:cond delay="175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10" presetClass="entr" presetSubtype="0" fill="hold" grpId="0" nodeType="withEffect">
                                  <p:stCondLst>
                                    <p:cond delay="17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53" presetClass="entr" presetSubtype="16" fill="hold" nodeType="withEffect">
                                  <p:stCondLst>
                                    <p:cond delay="20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10" presetClass="entr" presetSubtype="0" fill="hold" grpId="0" nodeType="withEffect">
                                  <p:stCondLst>
                                    <p:cond delay="20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2436" y="184017"/>
            <a:ext cx="11889564" cy="917575"/>
          </a:xfrm>
          <a:prstGeom prst="rect">
            <a:avLst/>
          </a:prstGeom>
        </p:spPr>
        <p:txBody>
          <a:bodyPr/>
          <a:lst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a:lstStyle>
          <a:p>
            <a:r>
              <a:rPr lang="en-US" sz="3200" kern="0" dirty="0"/>
              <a:t>Microsoft will execute on its strategy in three steps: Learning from POCs, growing the ecosystem, and building key middleware</a:t>
            </a:r>
          </a:p>
        </p:txBody>
      </p:sp>
      <p:grpSp>
        <p:nvGrpSpPr>
          <p:cNvPr id="4" name="Group 3"/>
          <p:cNvGrpSpPr/>
          <p:nvPr/>
        </p:nvGrpSpPr>
        <p:grpSpPr>
          <a:xfrm>
            <a:off x="443389" y="3209120"/>
            <a:ext cx="4589317" cy="1292662"/>
            <a:chOff x="466167" y="1191451"/>
            <a:chExt cx="4589317" cy="1292662"/>
          </a:xfrm>
        </p:grpSpPr>
        <p:sp>
          <p:nvSpPr>
            <p:cNvPr id="12" name="TextBox 11"/>
            <p:cNvSpPr txBox="1"/>
            <p:nvPr/>
          </p:nvSpPr>
          <p:spPr>
            <a:xfrm>
              <a:off x="1381336" y="1191451"/>
              <a:ext cx="3674148" cy="1292662"/>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2 - Grow the blockchain </a:t>
              </a:r>
              <a:r>
                <a:rPr lang="en-US" b="1" dirty="0">
                  <a:gradFill>
                    <a:gsLst>
                      <a:gs pos="2917">
                        <a:schemeClr val="tx1"/>
                      </a:gs>
                      <a:gs pos="30000">
                        <a:schemeClr val="tx1"/>
                      </a:gs>
                    </a:gsLst>
                    <a:lin ang="5400000" scaled="0"/>
                  </a:gradFill>
                </a:rPr>
                <a:t>marketplace ecosystem </a:t>
              </a:r>
              <a:r>
                <a:rPr lang="en-US" dirty="0">
                  <a:gradFill>
                    <a:gsLst>
                      <a:gs pos="2917">
                        <a:schemeClr val="tx1"/>
                      </a:gs>
                      <a:gs pos="30000">
                        <a:schemeClr val="tx1"/>
                      </a:gs>
                    </a:gsLst>
                    <a:lin ang="5400000" scaled="0"/>
                  </a:gradFill>
                </a:rPr>
                <a:t>&amp; artifacts together with our partners &amp; customers</a:t>
              </a:r>
            </a:p>
          </p:txBody>
        </p:sp>
        <p:grpSp>
          <p:nvGrpSpPr>
            <p:cNvPr id="57" name="Group 56"/>
            <p:cNvGrpSpPr/>
            <p:nvPr/>
          </p:nvGrpSpPr>
          <p:grpSpPr>
            <a:xfrm>
              <a:off x="466167" y="1191451"/>
              <a:ext cx="934174" cy="934174"/>
              <a:chOff x="3932238" y="1249531"/>
              <a:chExt cx="1130350" cy="1130350"/>
            </a:xfrm>
          </p:grpSpPr>
          <p:sp>
            <p:nvSpPr>
              <p:cNvPr id="23" name="Oval 22"/>
              <p:cNvSpPr/>
              <p:nvPr/>
            </p:nvSpPr>
            <p:spPr bwMode="auto">
              <a:xfrm>
                <a:off x="3932238" y="1249531"/>
                <a:ext cx="1130350" cy="1130350"/>
              </a:xfrm>
              <a:prstGeom prst="ellipse">
                <a:avLst/>
              </a:prstGeom>
              <a:solidFill>
                <a:schemeClr val="accent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Freeform 90"/>
              <p:cNvSpPr>
                <a:spLocks noChangeAspect="1" noEditPoints="1"/>
              </p:cNvSpPr>
              <p:nvPr/>
            </p:nvSpPr>
            <p:spPr bwMode="black">
              <a:xfrm>
                <a:off x="4274986" y="1570673"/>
                <a:ext cx="444855" cy="488066"/>
              </a:xfrm>
              <a:custGeom>
                <a:avLst/>
                <a:gdLst>
                  <a:gd name="T0" fmla="*/ 278 w 278"/>
                  <a:gd name="T1" fmla="*/ 57 h 305"/>
                  <a:gd name="T2" fmla="*/ 277 w 278"/>
                  <a:gd name="T3" fmla="*/ 54 h 305"/>
                  <a:gd name="T4" fmla="*/ 276 w 278"/>
                  <a:gd name="T5" fmla="*/ 52 h 305"/>
                  <a:gd name="T6" fmla="*/ 274 w 278"/>
                  <a:gd name="T7" fmla="*/ 49 h 305"/>
                  <a:gd name="T8" fmla="*/ 272 w 278"/>
                  <a:gd name="T9" fmla="*/ 47 h 305"/>
                  <a:gd name="T10" fmla="*/ 270 w 278"/>
                  <a:gd name="T11" fmla="*/ 46 h 305"/>
                  <a:gd name="T12" fmla="*/ 267 w 278"/>
                  <a:gd name="T13" fmla="*/ 45 h 305"/>
                  <a:gd name="T14" fmla="*/ 265 w 278"/>
                  <a:gd name="T15" fmla="*/ 44 h 305"/>
                  <a:gd name="T16" fmla="*/ 263 w 278"/>
                  <a:gd name="T17" fmla="*/ 44 h 305"/>
                  <a:gd name="T18" fmla="*/ 32 w 278"/>
                  <a:gd name="T19" fmla="*/ 13 h 305"/>
                  <a:gd name="T20" fmla="*/ 2 w 278"/>
                  <a:gd name="T21" fmla="*/ 21 h 305"/>
                  <a:gd name="T22" fmla="*/ 63 w 278"/>
                  <a:gd name="T23" fmla="*/ 256 h 305"/>
                  <a:gd name="T24" fmla="*/ 65 w 278"/>
                  <a:gd name="T25" fmla="*/ 259 h 305"/>
                  <a:gd name="T26" fmla="*/ 66 w 278"/>
                  <a:gd name="T27" fmla="*/ 261 h 305"/>
                  <a:gd name="T28" fmla="*/ 68 w 278"/>
                  <a:gd name="T29" fmla="*/ 263 h 305"/>
                  <a:gd name="T30" fmla="*/ 71 w 278"/>
                  <a:gd name="T31" fmla="*/ 265 h 305"/>
                  <a:gd name="T32" fmla="*/ 72 w 278"/>
                  <a:gd name="T33" fmla="*/ 265 h 305"/>
                  <a:gd name="T34" fmla="*/ 119 w 278"/>
                  <a:gd name="T35" fmla="*/ 266 h 305"/>
                  <a:gd name="T36" fmla="*/ 211 w 278"/>
                  <a:gd name="T37" fmla="*/ 254 h 305"/>
                  <a:gd name="T38" fmla="*/ 248 w 278"/>
                  <a:gd name="T39" fmla="*/ 251 h 305"/>
                  <a:gd name="T40" fmla="*/ 89 w 278"/>
                  <a:gd name="T41" fmla="*/ 236 h 305"/>
                  <a:gd name="T42" fmla="*/ 248 w 278"/>
                  <a:gd name="T43" fmla="*/ 179 h 305"/>
                  <a:gd name="T44" fmla="*/ 251 w 278"/>
                  <a:gd name="T45" fmla="*/ 179 h 305"/>
                  <a:gd name="T46" fmla="*/ 254 w 278"/>
                  <a:gd name="T47" fmla="*/ 178 h 305"/>
                  <a:gd name="T48" fmla="*/ 256 w 278"/>
                  <a:gd name="T49" fmla="*/ 177 h 305"/>
                  <a:gd name="T50" fmla="*/ 258 w 278"/>
                  <a:gd name="T51" fmla="*/ 175 h 305"/>
                  <a:gd name="T52" fmla="*/ 260 w 278"/>
                  <a:gd name="T53" fmla="*/ 173 h 305"/>
                  <a:gd name="T54" fmla="*/ 261 w 278"/>
                  <a:gd name="T55" fmla="*/ 170 h 305"/>
                  <a:gd name="T56" fmla="*/ 262 w 278"/>
                  <a:gd name="T57" fmla="*/ 168 h 305"/>
                  <a:gd name="T58" fmla="*/ 263 w 278"/>
                  <a:gd name="T59" fmla="*/ 166 h 305"/>
                  <a:gd name="T60" fmla="*/ 278 w 278"/>
                  <a:gd name="T61" fmla="*/ 60 h 305"/>
                  <a:gd name="T62" fmla="*/ 278 w 278"/>
                  <a:gd name="T63" fmla="*/ 59 h 305"/>
                  <a:gd name="T64" fmla="*/ 66 w 278"/>
                  <a:gd name="T65" fmla="*/ 149 h 305"/>
                  <a:gd name="T66" fmla="*/ 238 w 278"/>
                  <a:gd name="T67" fmla="*/ 126 h 305"/>
                  <a:gd name="T68" fmla="*/ 242 w 278"/>
                  <a:gd name="T69" fmla="*/ 96 h 305"/>
                  <a:gd name="T70" fmla="*/ 47 w 278"/>
                  <a:gd name="T71" fmla="*/ 74 h 305"/>
                  <a:gd name="T72" fmla="*/ 242 w 278"/>
                  <a:gd name="T73" fmla="*/ 96 h 305"/>
                  <a:gd name="T74" fmla="*/ 95 w 278"/>
                  <a:gd name="T75" fmla="*/ 305 h 305"/>
                  <a:gd name="T76" fmla="*/ 95 w 278"/>
                  <a:gd name="T77" fmla="*/ 263 h 305"/>
                  <a:gd name="T78" fmla="*/ 232 w 278"/>
                  <a:gd name="T79" fmla="*/ 284 h 305"/>
                  <a:gd name="T80" fmla="*/ 190 w 278"/>
                  <a:gd name="T81" fmla="*/ 284 h 305"/>
                  <a:gd name="T82" fmla="*/ 232 w 278"/>
                  <a:gd name="T83" fmla="*/ 2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05">
                    <a:moveTo>
                      <a:pt x="278" y="59"/>
                    </a:moveTo>
                    <a:cubicBezTo>
                      <a:pt x="278" y="58"/>
                      <a:pt x="278" y="57"/>
                      <a:pt x="278" y="57"/>
                    </a:cubicBezTo>
                    <a:cubicBezTo>
                      <a:pt x="278" y="56"/>
                      <a:pt x="278" y="56"/>
                      <a:pt x="278" y="56"/>
                    </a:cubicBezTo>
                    <a:cubicBezTo>
                      <a:pt x="277" y="55"/>
                      <a:pt x="277" y="55"/>
                      <a:pt x="277" y="54"/>
                    </a:cubicBezTo>
                    <a:cubicBezTo>
                      <a:pt x="277" y="54"/>
                      <a:pt x="277" y="53"/>
                      <a:pt x="277" y="53"/>
                    </a:cubicBezTo>
                    <a:cubicBezTo>
                      <a:pt x="276" y="52"/>
                      <a:pt x="276" y="52"/>
                      <a:pt x="276" y="52"/>
                    </a:cubicBezTo>
                    <a:cubicBezTo>
                      <a:pt x="276" y="51"/>
                      <a:pt x="275" y="51"/>
                      <a:pt x="275" y="50"/>
                    </a:cubicBezTo>
                    <a:cubicBezTo>
                      <a:pt x="275" y="50"/>
                      <a:pt x="275" y="50"/>
                      <a:pt x="274" y="49"/>
                    </a:cubicBezTo>
                    <a:cubicBezTo>
                      <a:pt x="274" y="49"/>
                      <a:pt x="274" y="48"/>
                      <a:pt x="273" y="48"/>
                    </a:cubicBezTo>
                    <a:cubicBezTo>
                      <a:pt x="273" y="48"/>
                      <a:pt x="273" y="48"/>
                      <a:pt x="272" y="47"/>
                    </a:cubicBezTo>
                    <a:cubicBezTo>
                      <a:pt x="272" y="47"/>
                      <a:pt x="271" y="47"/>
                      <a:pt x="271" y="46"/>
                    </a:cubicBezTo>
                    <a:cubicBezTo>
                      <a:pt x="271" y="46"/>
                      <a:pt x="270" y="46"/>
                      <a:pt x="270" y="46"/>
                    </a:cubicBezTo>
                    <a:cubicBezTo>
                      <a:pt x="269" y="45"/>
                      <a:pt x="269" y="45"/>
                      <a:pt x="268" y="45"/>
                    </a:cubicBezTo>
                    <a:cubicBezTo>
                      <a:pt x="268" y="45"/>
                      <a:pt x="268" y="45"/>
                      <a:pt x="267" y="45"/>
                    </a:cubicBezTo>
                    <a:cubicBezTo>
                      <a:pt x="267" y="44"/>
                      <a:pt x="266" y="44"/>
                      <a:pt x="266" y="44"/>
                    </a:cubicBezTo>
                    <a:cubicBezTo>
                      <a:pt x="265" y="44"/>
                      <a:pt x="265" y="44"/>
                      <a:pt x="265" y="44"/>
                    </a:cubicBezTo>
                    <a:cubicBezTo>
                      <a:pt x="265" y="44"/>
                      <a:pt x="264" y="44"/>
                      <a:pt x="264" y="44"/>
                    </a:cubicBezTo>
                    <a:cubicBezTo>
                      <a:pt x="264" y="44"/>
                      <a:pt x="263" y="44"/>
                      <a:pt x="263" y="44"/>
                    </a:cubicBezTo>
                    <a:cubicBezTo>
                      <a:pt x="39" y="44"/>
                      <a:pt x="39" y="44"/>
                      <a:pt x="39" y="44"/>
                    </a:cubicBezTo>
                    <a:cubicBezTo>
                      <a:pt x="32" y="13"/>
                      <a:pt x="32" y="13"/>
                      <a:pt x="32" y="13"/>
                    </a:cubicBezTo>
                    <a:cubicBezTo>
                      <a:pt x="29" y="5"/>
                      <a:pt x="21" y="0"/>
                      <a:pt x="13" y="2"/>
                    </a:cubicBezTo>
                    <a:cubicBezTo>
                      <a:pt x="5" y="5"/>
                      <a:pt x="0" y="13"/>
                      <a:pt x="2" y="21"/>
                    </a:cubicBezTo>
                    <a:cubicBezTo>
                      <a:pt x="62" y="255"/>
                      <a:pt x="62" y="255"/>
                      <a:pt x="62" y="255"/>
                    </a:cubicBezTo>
                    <a:cubicBezTo>
                      <a:pt x="63" y="255"/>
                      <a:pt x="63" y="256"/>
                      <a:pt x="63" y="256"/>
                    </a:cubicBezTo>
                    <a:cubicBezTo>
                      <a:pt x="63" y="256"/>
                      <a:pt x="63" y="257"/>
                      <a:pt x="63" y="257"/>
                    </a:cubicBezTo>
                    <a:cubicBezTo>
                      <a:pt x="64" y="258"/>
                      <a:pt x="64" y="259"/>
                      <a:pt x="65" y="259"/>
                    </a:cubicBezTo>
                    <a:cubicBezTo>
                      <a:pt x="65" y="259"/>
                      <a:pt x="65" y="259"/>
                      <a:pt x="65" y="259"/>
                    </a:cubicBezTo>
                    <a:cubicBezTo>
                      <a:pt x="65" y="260"/>
                      <a:pt x="66" y="261"/>
                      <a:pt x="66" y="261"/>
                    </a:cubicBezTo>
                    <a:cubicBezTo>
                      <a:pt x="66" y="262"/>
                      <a:pt x="67" y="262"/>
                      <a:pt x="67" y="262"/>
                    </a:cubicBezTo>
                    <a:cubicBezTo>
                      <a:pt x="67" y="262"/>
                      <a:pt x="68" y="263"/>
                      <a:pt x="68" y="263"/>
                    </a:cubicBezTo>
                    <a:cubicBezTo>
                      <a:pt x="69" y="263"/>
                      <a:pt x="69" y="264"/>
                      <a:pt x="69" y="264"/>
                    </a:cubicBezTo>
                    <a:cubicBezTo>
                      <a:pt x="70" y="264"/>
                      <a:pt x="70" y="264"/>
                      <a:pt x="71" y="265"/>
                    </a:cubicBezTo>
                    <a:cubicBezTo>
                      <a:pt x="71" y="265"/>
                      <a:pt x="71" y="265"/>
                      <a:pt x="72" y="265"/>
                    </a:cubicBezTo>
                    <a:cubicBezTo>
                      <a:pt x="72" y="265"/>
                      <a:pt x="72" y="265"/>
                      <a:pt x="72" y="265"/>
                    </a:cubicBezTo>
                    <a:cubicBezTo>
                      <a:pt x="77" y="258"/>
                      <a:pt x="86" y="254"/>
                      <a:pt x="95" y="254"/>
                    </a:cubicBezTo>
                    <a:cubicBezTo>
                      <a:pt x="105" y="254"/>
                      <a:pt x="113" y="259"/>
                      <a:pt x="119" y="266"/>
                    </a:cubicBezTo>
                    <a:cubicBezTo>
                      <a:pt x="187" y="266"/>
                      <a:pt x="187" y="266"/>
                      <a:pt x="187" y="266"/>
                    </a:cubicBezTo>
                    <a:cubicBezTo>
                      <a:pt x="193" y="259"/>
                      <a:pt x="201" y="254"/>
                      <a:pt x="211" y="254"/>
                    </a:cubicBezTo>
                    <a:cubicBezTo>
                      <a:pt x="221" y="254"/>
                      <a:pt x="229" y="259"/>
                      <a:pt x="235" y="266"/>
                    </a:cubicBezTo>
                    <a:cubicBezTo>
                      <a:pt x="242" y="265"/>
                      <a:pt x="248" y="259"/>
                      <a:pt x="248" y="251"/>
                    </a:cubicBezTo>
                    <a:cubicBezTo>
                      <a:pt x="248" y="243"/>
                      <a:pt x="241" y="236"/>
                      <a:pt x="233" y="236"/>
                    </a:cubicBezTo>
                    <a:cubicBezTo>
                      <a:pt x="89" y="236"/>
                      <a:pt x="89" y="236"/>
                      <a:pt x="89" y="236"/>
                    </a:cubicBezTo>
                    <a:cubicBezTo>
                      <a:pt x="74" y="179"/>
                      <a:pt x="74" y="179"/>
                      <a:pt x="74" y="179"/>
                    </a:cubicBezTo>
                    <a:cubicBezTo>
                      <a:pt x="248" y="179"/>
                      <a:pt x="248" y="179"/>
                      <a:pt x="248" y="179"/>
                    </a:cubicBezTo>
                    <a:cubicBezTo>
                      <a:pt x="248" y="179"/>
                      <a:pt x="248" y="179"/>
                      <a:pt x="248" y="179"/>
                    </a:cubicBezTo>
                    <a:cubicBezTo>
                      <a:pt x="249" y="179"/>
                      <a:pt x="250" y="179"/>
                      <a:pt x="251" y="179"/>
                    </a:cubicBezTo>
                    <a:cubicBezTo>
                      <a:pt x="251" y="179"/>
                      <a:pt x="251" y="179"/>
                      <a:pt x="252" y="178"/>
                    </a:cubicBezTo>
                    <a:cubicBezTo>
                      <a:pt x="252" y="178"/>
                      <a:pt x="253" y="178"/>
                      <a:pt x="254" y="178"/>
                    </a:cubicBezTo>
                    <a:cubicBezTo>
                      <a:pt x="254" y="178"/>
                      <a:pt x="254" y="178"/>
                      <a:pt x="255" y="177"/>
                    </a:cubicBezTo>
                    <a:cubicBezTo>
                      <a:pt x="255" y="177"/>
                      <a:pt x="256" y="177"/>
                      <a:pt x="256" y="177"/>
                    </a:cubicBezTo>
                    <a:cubicBezTo>
                      <a:pt x="256" y="176"/>
                      <a:pt x="257" y="176"/>
                      <a:pt x="257" y="176"/>
                    </a:cubicBezTo>
                    <a:cubicBezTo>
                      <a:pt x="257" y="176"/>
                      <a:pt x="258" y="175"/>
                      <a:pt x="258" y="175"/>
                    </a:cubicBezTo>
                    <a:cubicBezTo>
                      <a:pt x="259" y="175"/>
                      <a:pt x="259" y="174"/>
                      <a:pt x="259" y="174"/>
                    </a:cubicBezTo>
                    <a:cubicBezTo>
                      <a:pt x="259" y="174"/>
                      <a:pt x="260" y="173"/>
                      <a:pt x="260" y="173"/>
                    </a:cubicBezTo>
                    <a:cubicBezTo>
                      <a:pt x="260" y="173"/>
                      <a:pt x="261" y="172"/>
                      <a:pt x="261" y="172"/>
                    </a:cubicBezTo>
                    <a:cubicBezTo>
                      <a:pt x="261" y="171"/>
                      <a:pt x="261" y="171"/>
                      <a:pt x="261" y="170"/>
                    </a:cubicBezTo>
                    <a:cubicBezTo>
                      <a:pt x="262" y="170"/>
                      <a:pt x="262" y="170"/>
                      <a:pt x="262" y="169"/>
                    </a:cubicBezTo>
                    <a:cubicBezTo>
                      <a:pt x="262" y="169"/>
                      <a:pt x="262" y="168"/>
                      <a:pt x="262" y="168"/>
                    </a:cubicBezTo>
                    <a:cubicBezTo>
                      <a:pt x="263" y="167"/>
                      <a:pt x="263" y="167"/>
                      <a:pt x="263" y="167"/>
                    </a:cubicBezTo>
                    <a:cubicBezTo>
                      <a:pt x="263" y="166"/>
                      <a:pt x="263" y="166"/>
                      <a:pt x="263" y="166"/>
                    </a:cubicBezTo>
                    <a:cubicBezTo>
                      <a:pt x="278" y="61"/>
                      <a:pt x="278" y="61"/>
                      <a:pt x="278" y="61"/>
                    </a:cubicBezTo>
                    <a:cubicBezTo>
                      <a:pt x="278" y="61"/>
                      <a:pt x="278" y="60"/>
                      <a:pt x="278" y="60"/>
                    </a:cubicBezTo>
                    <a:cubicBezTo>
                      <a:pt x="278" y="60"/>
                      <a:pt x="278" y="59"/>
                      <a:pt x="278" y="59"/>
                    </a:cubicBezTo>
                    <a:cubicBezTo>
                      <a:pt x="278" y="59"/>
                      <a:pt x="278" y="59"/>
                      <a:pt x="278" y="59"/>
                    </a:cubicBezTo>
                    <a:close/>
                    <a:moveTo>
                      <a:pt x="235" y="149"/>
                    </a:moveTo>
                    <a:cubicBezTo>
                      <a:pt x="66" y="149"/>
                      <a:pt x="66" y="149"/>
                      <a:pt x="66" y="149"/>
                    </a:cubicBezTo>
                    <a:cubicBezTo>
                      <a:pt x="61" y="126"/>
                      <a:pt x="61" y="126"/>
                      <a:pt x="61" y="126"/>
                    </a:cubicBezTo>
                    <a:cubicBezTo>
                      <a:pt x="238" y="126"/>
                      <a:pt x="238" y="126"/>
                      <a:pt x="238" y="126"/>
                    </a:cubicBezTo>
                    <a:lnTo>
                      <a:pt x="235" y="149"/>
                    </a:lnTo>
                    <a:close/>
                    <a:moveTo>
                      <a:pt x="242" y="96"/>
                    </a:moveTo>
                    <a:cubicBezTo>
                      <a:pt x="53" y="96"/>
                      <a:pt x="53" y="96"/>
                      <a:pt x="53" y="96"/>
                    </a:cubicBezTo>
                    <a:cubicBezTo>
                      <a:pt x="47" y="74"/>
                      <a:pt x="47" y="74"/>
                      <a:pt x="47" y="74"/>
                    </a:cubicBezTo>
                    <a:cubicBezTo>
                      <a:pt x="246" y="74"/>
                      <a:pt x="246" y="74"/>
                      <a:pt x="246" y="74"/>
                    </a:cubicBezTo>
                    <a:lnTo>
                      <a:pt x="242" y="96"/>
                    </a:lnTo>
                    <a:close/>
                    <a:moveTo>
                      <a:pt x="116" y="284"/>
                    </a:moveTo>
                    <a:cubicBezTo>
                      <a:pt x="116" y="296"/>
                      <a:pt x="107" y="305"/>
                      <a:pt x="95" y="305"/>
                    </a:cubicBezTo>
                    <a:cubicBezTo>
                      <a:pt x="83" y="305"/>
                      <a:pt x="74" y="296"/>
                      <a:pt x="74" y="284"/>
                    </a:cubicBezTo>
                    <a:cubicBezTo>
                      <a:pt x="74" y="272"/>
                      <a:pt x="83" y="263"/>
                      <a:pt x="95" y="263"/>
                    </a:cubicBezTo>
                    <a:cubicBezTo>
                      <a:pt x="107" y="263"/>
                      <a:pt x="116" y="272"/>
                      <a:pt x="116" y="284"/>
                    </a:cubicBezTo>
                    <a:close/>
                    <a:moveTo>
                      <a:pt x="232" y="284"/>
                    </a:moveTo>
                    <a:cubicBezTo>
                      <a:pt x="232" y="296"/>
                      <a:pt x="223" y="305"/>
                      <a:pt x="211" y="305"/>
                    </a:cubicBezTo>
                    <a:cubicBezTo>
                      <a:pt x="200" y="305"/>
                      <a:pt x="190" y="296"/>
                      <a:pt x="190" y="284"/>
                    </a:cubicBezTo>
                    <a:cubicBezTo>
                      <a:pt x="190" y="272"/>
                      <a:pt x="200" y="263"/>
                      <a:pt x="211" y="263"/>
                    </a:cubicBezTo>
                    <a:cubicBezTo>
                      <a:pt x="223" y="263"/>
                      <a:pt x="232" y="272"/>
                      <a:pt x="232" y="284"/>
                    </a:cubicBezTo>
                    <a:close/>
                  </a:path>
                </a:pathLst>
              </a:custGeom>
              <a:solidFill>
                <a:schemeClr val="bg1"/>
              </a:solidFill>
              <a:ln>
                <a:noFill/>
              </a:ln>
              <a:extLst/>
            </p:spPr>
            <p:txBody>
              <a:bodyPr vert="horz" wrap="square" lIns="83943" tIns="41972" rIns="83943" bIns="41972" numCol="1" anchor="t" anchorCtr="0" compatLnSpc="1">
                <a:prstTxWarp prst="textNoShape">
                  <a:avLst/>
                </a:prstTxWarp>
              </a:bodyPr>
              <a:lstStyle/>
              <a:p>
                <a:endParaRPr lang="en-US" sz="1632" dirty="0"/>
              </a:p>
            </p:txBody>
          </p:sp>
        </p:grpSp>
      </p:grpSp>
      <p:grpSp>
        <p:nvGrpSpPr>
          <p:cNvPr id="2" name="Group 1"/>
          <p:cNvGrpSpPr/>
          <p:nvPr/>
        </p:nvGrpSpPr>
        <p:grpSpPr>
          <a:xfrm>
            <a:off x="464719" y="4658740"/>
            <a:ext cx="4132225" cy="1680460"/>
            <a:chOff x="464719" y="4171054"/>
            <a:chExt cx="4132225" cy="1680460"/>
          </a:xfrm>
        </p:grpSpPr>
        <p:grpSp>
          <p:nvGrpSpPr>
            <p:cNvPr id="59" name="Group 58"/>
            <p:cNvGrpSpPr/>
            <p:nvPr/>
          </p:nvGrpSpPr>
          <p:grpSpPr>
            <a:xfrm>
              <a:off x="464719" y="4171054"/>
              <a:ext cx="937071" cy="937071"/>
              <a:chOff x="9759873" y="1249531"/>
              <a:chExt cx="1133856" cy="1133856"/>
            </a:xfrm>
          </p:grpSpPr>
          <p:sp>
            <p:nvSpPr>
              <p:cNvPr id="52" name="Oval 51"/>
              <p:cNvSpPr/>
              <p:nvPr/>
            </p:nvSpPr>
            <p:spPr bwMode="auto">
              <a:xfrm>
                <a:off x="9759873" y="1249531"/>
                <a:ext cx="1133856" cy="1133856"/>
              </a:xfrm>
              <a:prstGeom prst="ellipse">
                <a:avLst/>
              </a:prstGeom>
              <a:solidFill>
                <a:schemeClr val="accent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3" name="Picture 52"/>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100000" contrast="-20000"/>
                        </a14:imgEffect>
                      </a14:imgLayer>
                    </a14:imgProps>
                  </a:ext>
                </a:extLst>
              </a:blip>
              <a:stretch>
                <a:fillRect/>
              </a:stretch>
            </p:blipFill>
            <p:spPr>
              <a:xfrm>
                <a:off x="10095842" y="1618861"/>
                <a:ext cx="461918" cy="395197"/>
              </a:xfrm>
              <a:prstGeom prst="rect">
                <a:avLst/>
              </a:prstGeom>
              <a:noFill/>
            </p:spPr>
          </p:pic>
        </p:grpSp>
        <p:sp>
          <p:nvSpPr>
            <p:cNvPr id="61" name="TextBox 60"/>
            <p:cNvSpPr txBox="1"/>
            <p:nvPr/>
          </p:nvSpPr>
          <p:spPr>
            <a:xfrm>
              <a:off x="1402189" y="4171054"/>
              <a:ext cx="3194755" cy="1680460"/>
            </a:xfrm>
            <a:prstGeom prst="rect">
              <a:avLst/>
            </a:prstGeom>
            <a:noFill/>
          </p:spPr>
          <p:txBody>
            <a:bodyPr wrap="square" lIns="182880" tIns="146304" rIns="182880" bIns="146304" rtlCol="0">
              <a:spAutoFit/>
            </a:bodyPr>
            <a:lstStyle/>
            <a:p>
              <a:pPr>
                <a:spcAft>
                  <a:spcPts val="600"/>
                </a:spcAft>
              </a:pPr>
              <a:r>
                <a:rPr lang="en-US" dirty="0">
                  <a:gradFill>
                    <a:gsLst>
                      <a:gs pos="2917">
                        <a:schemeClr val="tx1"/>
                      </a:gs>
                      <a:gs pos="30000">
                        <a:schemeClr val="tx1"/>
                      </a:gs>
                    </a:gsLst>
                    <a:lin ang="5400000" scaled="0"/>
                  </a:gradFill>
                </a:rPr>
                <a:t>3 - Develop key Azure blockchain </a:t>
              </a:r>
              <a:r>
                <a:rPr lang="en-US" b="1" dirty="0">
                  <a:gradFill>
                    <a:gsLst>
                      <a:gs pos="2917">
                        <a:schemeClr val="tx1"/>
                      </a:gs>
                      <a:gs pos="30000">
                        <a:schemeClr val="tx1"/>
                      </a:gs>
                    </a:gsLst>
                    <a:lin ang="5400000" scaled="0"/>
                  </a:gradFill>
                </a:rPr>
                <a:t>middleware services </a:t>
              </a:r>
              <a:r>
                <a:rPr lang="en-US" dirty="0">
                  <a:gradFill>
                    <a:gsLst>
                      <a:gs pos="2917">
                        <a:schemeClr val="tx1"/>
                      </a:gs>
                      <a:gs pos="30000">
                        <a:schemeClr val="tx1"/>
                      </a:gs>
                    </a:gsLst>
                    <a:lin ang="5400000" scaled="0"/>
                  </a:gradFill>
                </a:rPr>
                <a:t>to ensure the infrastructure is enterprise ready</a:t>
              </a:r>
            </a:p>
          </p:txBody>
        </p:sp>
      </p:grpSp>
      <p:grpSp>
        <p:nvGrpSpPr>
          <p:cNvPr id="6" name="Group 5"/>
          <p:cNvGrpSpPr/>
          <p:nvPr/>
        </p:nvGrpSpPr>
        <p:grpSpPr>
          <a:xfrm>
            <a:off x="6378308" y="1381009"/>
            <a:ext cx="5589136" cy="5033653"/>
            <a:chOff x="6315994" y="510189"/>
            <a:chExt cx="5589136" cy="5033653"/>
          </a:xfrm>
        </p:grpSpPr>
        <p:sp>
          <p:nvSpPr>
            <p:cNvPr id="206" name="Rounded Rectangle 22"/>
            <p:cNvSpPr/>
            <p:nvPr/>
          </p:nvSpPr>
          <p:spPr bwMode="auto">
            <a:xfrm>
              <a:off x="6780223" y="510189"/>
              <a:ext cx="5054465" cy="454458"/>
            </a:xfrm>
            <a:prstGeom prst="roundRect">
              <a:avLst/>
            </a:prstGeom>
            <a:solidFill>
              <a:srgbClr val="FFDC6D"/>
            </a:solidFill>
            <a:ln w="9525" cap="flat" cmpd="sng" algn="ctr">
              <a:solidFill>
                <a:srgbClr val="002050"/>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Segoe UI"/>
                  <a:ea typeface="+mn-ea"/>
                  <a:cs typeface="+mn-cs"/>
                </a:rPr>
                <a:t>POCs</a:t>
              </a: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err="1">
                <a:ln>
                  <a:noFill/>
                </a:ln>
                <a:solidFill>
                  <a:srgbClr val="000000"/>
                </a:solidFill>
                <a:effectLst/>
                <a:uLnTx/>
                <a:uFillTx/>
                <a:latin typeface="Segoe UI"/>
                <a:ea typeface="+mn-ea"/>
                <a:cs typeface="+mn-cs"/>
              </a:endParaRPr>
            </a:p>
          </p:txBody>
        </p:sp>
        <p:grpSp>
          <p:nvGrpSpPr>
            <p:cNvPr id="132" name="Group 3"/>
            <p:cNvGrpSpPr/>
            <p:nvPr/>
          </p:nvGrpSpPr>
          <p:grpSpPr>
            <a:xfrm>
              <a:off x="6315994" y="735768"/>
              <a:ext cx="5589136" cy="4808074"/>
              <a:chOff x="875515" y="1298340"/>
              <a:chExt cx="6282509" cy="5187164"/>
            </a:xfrm>
          </p:grpSpPr>
          <p:sp>
            <p:nvSpPr>
              <p:cNvPr id="133" name="Rounded Rectangle 4"/>
              <p:cNvSpPr/>
              <p:nvPr/>
            </p:nvSpPr>
            <p:spPr>
              <a:xfrm>
                <a:off x="1361099" y="4644748"/>
                <a:ext cx="5789002" cy="1468141"/>
              </a:xfrm>
              <a:prstGeom prst="roundRect">
                <a:avLst>
                  <a:gd name="adj" fmla="val 8667"/>
                </a:avLst>
              </a:prstGeom>
              <a:solidFill>
                <a:srgbClr val="BDD7EE"/>
              </a:solidFill>
              <a:ln w="12700" cap="flat" cmpd="sng" algn="ctr">
                <a:solidFill>
                  <a:schemeClr val="tx1">
                    <a:lumMod val="75000"/>
                  </a:scheme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134" name="Rounded Rectangle 7"/>
              <p:cNvSpPr/>
              <p:nvPr/>
            </p:nvSpPr>
            <p:spPr>
              <a:xfrm>
                <a:off x="1427006" y="5072006"/>
                <a:ext cx="4088584" cy="977320"/>
              </a:xfrm>
              <a:prstGeom prst="roundRect">
                <a:avLst>
                  <a:gd name="adj" fmla="val 10658"/>
                </a:avLst>
              </a:prstGeom>
              <a:solidFill>
                <a:srgbClr val="F2F2F2"/>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135" name="Rounded Rectangle 8"/>
              <p:cNvSpPr/>
              <p:nvPr/>
            </p:nvSpPr>
            <p:spPr bwMode="auto">
              <a:xfrm>
                <a:off x="1427288" y="5240839"/>
                <a:ext cx="4084985" cy="810391"/>
              </a:xfrm>
              <a:prstGeom prst="roundRect">
                <a:avLst>
                  <a:gd name="adj" fmla="val 10456"/>
                </a:avLst>
              </a:prstGeom>
              <a:solidFill>
                <a:schemeClr val="accent4">
                  <a:lumMod val="40000"/>
                  <a:lumOff val="6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36" name="Rounded Rectangle 9"/>
              <p:cNvSpPr/>
              <p:nvPr/>
            </p:nvSpPr>
            <p:spPr bwMode="auto">
              <a:xfrm>
                <a:off x="4837678" y="1309481"/>
                <a:ext cx="1078798" cy="1715113"/>
              </a:xfrm>
              <a:prstGeom prst="roundRect">
                <a:avLst>
                  <a:gd name="adj" fmla="val 6306"/>
                </a:avLst>
              </a:prstGeom>
              <a:solidFill>
                <a:srgbClr val="00206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Healthcare</a:t>
                </a:r>
              </a:p>
            </p:txBody>
          </p:sp>
          <p:sp>
            <p:nvSpPr>
              <p:cNvPr id="137" name="Rounded Rectangle 10"/>
              <p:cNvSpPr/>
              <p:nvPr/>
            </p:nvSpPr>
            <p:spPr bwMode="auto">
              <a:xfrm>
                <a:off x="3779818" y="1309481"/>
                <a:ext cx="940736" cy="1715113"/>
              </a:xfrm>
              <a:prstGeom prst="roundRect">
                <a:avLst>
                  <a:gd name="adj" fmla="val 6306"/>
                </a:avLst>
              </a:prstGeom>
              <a:solidFill>
                <a:srgbClr val="C0000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Retail &amp; CPG</a:t>
                </a:r>
              </a:p>
            </p:txBody>
          </p:sp>
          <p:sp>
            <p:nvSpPr>
              <p:cNvPr id="138" name="Rounded Rectangle 11"/>
              <p:cNvSpPr/>
              <p:nvPr/>
            </p:nvSpPr>
            <p:spPr bwMode="auto">
              <a:xfrm>
                <a:off x="5984093" y="1298340"/>
                <a:ext cx="1070763" cy="1715113"/>
              </a:xfrm>
              <a:prstGeom prst="roundRect">
                <a:avLst>
                  <a:gd name="adj" fmla="val 8526"/>
                </a:avLst>
              </a:prstGeom>
              <a:solidFill>
                <a:srgbClr val="00B05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Government</a:t>
                </a:r>
              </a:p>
            </p:txBody>
          </p:sp>
          <p:sp>
            <p:nvSpPr>
              <p:cNvPr id="139" name="Rounded Rectangle 12"/>
              <p:cNvSpPr/>
              <p:nvPr/>
            </p:nvSpPr>
            <p:spPr bwMode="auto">
              <a:xfrm>
                <a:off x="2682546" y="1309481"/>
                <a:ext cx="980149" cy="1715113"/>
              </a:xfrm>
              <a:prstGeom prst="roundRect">
                <a:avLst>
                  <a:gd name="adj" fmla="val 4086"/>
                </a:avLst>
              </a:prstGeom>
              <a:solidFill>
                <a:srgbClr val="7030A0"/>
              </a:solidFill>
              <a:ln w="9525" cap="flat" cmpd="sng" algn="ctr">
                <a:solidFill>
                  <a:srgbClr val="969696"/>
                </a:solidFill>
                <a:prstDash val="solid"/>
                <a:round/>
                <a:headEnd type="none" w="med" len="med"/>
                <a:tailEnd type="none" w="med" len="med"/>
              </a:ln>
              <a:effectLst/>
            </p:spPr>
            <p:txBody>
              <a:bodyPr vert="horz" wrap="square" lIns="0" tIns="91440" rIns="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Segoe UI"/>
                    <a:ea typeface="+mn-ea"/>
                    <a:cs typeface="+mn-cs"/>
                  </a:rPr>
                  <a:t>Discrete </a:t>
                </a:r>
                <a:r>
                  <a:rPr kumimoji="0" lang="en-US" sz="800" b="1" i="0" u="none" strike="noStrike" kern="1200" cap="none" spc="0" normalizeH="0" baseline="0" noProof="0" dirty="0">
                    <a:ln>
                      <a:noFill/>
                    </a:ln>
                    <a:solidFill>
                      <a:srgbClr val="FFFFFF"/>
                    </a:solidFill>
                    <a:effectLst/>
                    <a:uLnTx/>
                    <a:uFillTx/>
                    <a:latin typeface="Segoe UI"/>
                    <a:ea typeface="+mn-ea"/>
                    <a:cs typeface="+mn-cs"/>
                  </a:rPr>
                  <a:t>Manufacturing</a:t>
                </a:r>
              </a:p>
            </p:txBody>
          </p:sp>
          <p:sp>
            <p:nvSpPr>
              <p:cNvPr id="140" name="Rounded Rectangle 13"/>
              <p:cNvSpPr/>
              <p:nvPr/>
            </p:nvSpPr>
            <p:spPr bwMode="auto">
              <a:xfrm>
                <a:off x="1624687" y="1309481"/>
                <a:ext cx="940736" cy="1715113"/>
              </a:xfrm>
              <a:prstGeom prst="roundRect">
                <a:avLst>
                  <a:gd name="adj" fmla="val 7786"/>
                </a:avLst>
              </a:prstGeom>
              <a:solidFill>
                <a:srgbClr val="0070C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lvl="0" algn="ctr" defTabSz="889000" fontAlgn="base">
                  <a:defRPr/>
                </a:pPr>
                <a:r>
                  <a:rPr lang="en-US" sz="900" b="1" dirty="0">
                    <a:solidFill>
                      <a:srgbClr val="FFFFFF"/>
                    </a:solidFill>
                  </a:rPr>
                  <a:t>Banking, Capital Markets</a:t>
                </a:r>
              </a:p>
            </p:txBody>
          </p:sp>
          <p:sp>
            <p:nvSpPr>
              <p:cNvPr id="142" name="Rectangle 15"/>
              <p:cNvSpPr/>
              <p:nvPr/>
            </p:nvSpPr>
            <p:spPr>
              <a:xfrm>
                <a:off x="2978512" y="4565613"/>
                <a:ext cx="2554178" cy="39458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Distributed Ledger Stacks</a:t>
                </a:r>
              </a:p>
            </p:txBody>
          </p:sp>
          <p:sp>
            <p:nvSpPr>
              <p:cNvPr id="143" name="Rounded Rectangle 16"/>
              <p:cNvSpPr/>
              <p:nvPr/>
            </p:nvSpPr>
            <p:spPr>
              <a:xfrm>
                <a:off x="1369022" y="6130416"/>
                <a:ext cx="5789002" cy="355088"/>
              </a:xfrm>
              <a:prstGeom prst="roundRect">
                <a:avLst/>
              </a:prstGeom>
              <a:solidFill>
                <a:srgbClr val="BDD7EE"/>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10000"/>
                      </a:schemeClr>
                    </a:solidFill>
                    <a:effectLst/>
                    <a:uLnTx/>
                    <a:uFillTx/>
                    <a:latin typeface="Calibri" panose="020F0502020204030204"/>
                    <a:ea typeface="+mn-ea"/>
                    <a:cs typeface="+mn-cs"/>
                  </a:rPr>
                  <a:t>Azure</a:t>
                </a:r>
              </a:p>
            </p:txBody>
          </p:sp>
          <p:sp>
            <p:nvSpPr>
              <p:cNvPr id="144" name="Rounded Rectangle 17"/>
              <p:cNvSpPr/>
              <p:nvPr/>
            </p:nvSpPr>
            <p:spPr bwMode="auto">
              <a:xfrm>
                <a:off x="1374949" y="2144516"/>
                <a:ext cx="5720988" cy="881904"/>
              </a:xfrm>
              <a:prstGeom prst="roundRect">
                <a:avLst>
                  <a:gd name="adj" fmla="val 10008"/>
                </a:avLst>
              </a:prstGeom>
              <a:solidFill>
                <a:srgbClr val="F8F8F8"/>
              </a:solidFill>
              <a:ln w="9525" cap="flat" cmpd="sng" algn="ctr">
                <a:solidFill>
                  <a:schemeClr val="tx1">
                    <a:lumMod val="75000"/>
                  </a:schemeClr>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egoe UI"/>
                    <a:ea typeface="+mn-ea"/>
                    <a:cs typeface="+mn-cs"/>
                  </a:rPr>
                  <a:t>Horizontal</a:t>
                </a:r>
                <a:r>
                  <a:rPr kumimoji="0" lang="en-US" sz="1200" b="1" i="0" u="none" strike="noStrike" kern="1200" cap="none" spc="0" normalizeH="0" noProof="0" dirty="0">
                    <a:ln>
                      <a:noFill/>
                    </a:ln>
                    <a:solidFill>
                      <a:srgbClr val="000000"/>
                    </a:solidFill>
                    <a:effectLst/>
                    <a:uLnTx/>
                    <a:uFillTx/>
                    <a:latin typeface="Segoe UI"/>
                    <a:ea typeface="+mn-ea"/>
                    <a:cs typeface="+mn-cs"/>
                  </a:rPr>
                  <a:t> SaaS &amp; Adapters</a:t>
                </a:r>
                <a:endParaRPr kumimoji="0" lang="en-US" sz="1200" b="1" i="0" u="none" strike="noStrike" kern="1200" cap="none" spc="0" normalizeH="0" baseline="0" noProof="0" dirty="0">
                  <a:ln>
                    <a:noFill/>
                  </a:ln>
                  <a:solidFill>
                    <a:srgbClr val="000000"/>
                  </a:solidFill>
                  <a:effectLst/>
                  <a:uLnTx/>
                  <a:uFillTx/>
                  <a:latin typeface="Segoe UI"/>
                  <a:ea typeface="+mn-ea"/>
                  <a:cs typeface="+mn-cs"/>
                </a:endParaRP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err="1">
                  <a:ln>
                    <a:noFill/>
                  </a:ln>
                  <a:solidFill>
                    <a:srgbClr val="000000"/>
                  </a:solidFill>
                  <a:effectLst/>
                  <a:uLnTx/>
                  <a:uFillTx/>
                  <a:latin typeface="Segoe UI"/>
                  <a:ea typeface="+mn-ea"/>
                  <a:cs typeface="+mn-cs"/>
                </a:endParaRPr>
              </a:p>
            </p:txBody>
          </p:sp>
          <p:sp>
            <p:nvSpPr>
              <p:cNvPr id="145" name="Rounded Rectangle 18"/>
              <p:cNvSpPr/>
              <p:nvPr/>
            </p:nvSpPr>
            <p:spPr bwMode="auto">
              <a:xfrm>
                <a:off x="1541741" y="2398811"/>
                <a:ext cx="1820669"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6" name="Rounded Rectangle 19"/>
              <p:cNvSpPr/>
              <p:nvPr/>
            </p:nvSpPr>
            <p:spPr bwMode="auto">
              <a:xfrm>
                <a:off x="4050828"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9000" fontAlgn="base"/>
                <a:r>
                  <a:rPr lang="en-US" sz="1000" dirty="0">
                    <a:solidFill>
                      <a:srgbClr val="FFFFFF"/>
                    </a:solidFill>
                    <a:latin typeface="Segoe UI"/>
                  </a:rPr>
                  <a:t>3rd Party</a:t>
                </a:r>
              </a:p>
            </p:txBody>
          </p:sp>
          <p:sp>
            <p:nvSpPr>
              <p:cNvPr id="147" name="Rounded Rectangle 20"/>
              <p:cNvSpPr/>
              <p:nvPr/>
            </p:nvSpPr>
            <p:spPr bwMode="auto">
              <a:xfrm>
                <a:off x="4650110"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9000" fontAlgn="base"/>
                <a:endParaRPr lang="en-US" sz="1000" dirty="0">
                  <a:solidFill>
                    <a:srgbClr val="FFFFFF"/>
                  </a:solidFill>
                  <a:latin typeface="Segoe UI"/>
                </a:endParaRPr>
              </a:p>
            </p:txBody>
          </p:sp>
          <p:sp>
            <p:nvSpPr>
              <p:cNvPr id="148" name="Rounded Rectangle 21"/>
              <p:cNvSpPr/>
              <p:nvPr/>
            </p:nvSpPr>
            <p:spPr bwMode="auto">
              <a:xfrm>
                <a:off x="5259667"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49" name="Rounded Rectangle 22"/>
              <p:cNvSpPr/>
              <p:nvPr/>
            </p:nvSpPr>
            <p:spPr bwMode="auto">
              <a:xfrm>
                <a:off x="6358971" y="2414042"/>
                <a:ext cx="589171"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3</a:t>
                </a:r>
                <a:r>
                  <a:rPr kumimoji="0" lang="en-US" sz="1000" b="0" i="0" u="none" strike="noStrike" kern="1200" cap="none" spc="0" normalizeH="0" baseline="30000" noProof="0" dirty="0">
                    <a:ln>
                      <a:noFill/>
                    </a:ln>
                    <a:solidFill>
                      <a:srgbClr val="FFFFFF"/>
                    </a:solidFill>
                    <a:effectLst/>
                    <a:uLnTx/>
                    <a:uFillTx/>
                    <a:latin typeface="Segoe UI"/>
                    <a:ea typeface="+mn-ea"/>
                    <a:cs typeface="+mn-cs"/>
                  </a:rPr>
                  <a:t>rd</a:t>
                </a:r>
                <a:r>
                  <a:rPr kumimoji="0" lang="en-US" sz="1000" b="0" i="0" u="none" strike="noStrike" kern="1200" cap="none" spc="0" normalizeH="0" baseline="0" noProof="0" dirty="0">
                    <a:ln>
                      <a:noFill/>
                    </a:ln>
                    <a:solidFill>
                      <a:srgbClr val="FFFFFF"/>
                    </a:solidFill>
                    <a:effectLst/>
                    <a:uLnTx/>
                    <a:uFillTx/>
                    <a:latin typeface="Segoe UI"/>
                    <a:ea typeface="+mn-ea"/>
                    <a:cs typeface="+mn-cs"/>
                  </a:rPr>
                  <a:t> Party</a:t>
                </a:r>
              </a:p>
            </p:txBody>
          </p:sp>
          <p:sp>
            <p:nvSpPr>
              <p:cNvPr id="150" name="Rectangle 23"/>
              <p:cNvSpPr/>
              <p:nvPr/>
            </p:nvSpPr>
            <p:spPr>
              <a:xfrm>
                <a:off x="3370524" y="534841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51" name="TextBox 24"/>
              <p:cNvSpPr txBox="1"/>
              <p:nvPr/>
            </p:nvSpPr>
            <p:spPr>
              <a:xfrm>
                <a:off x="3392004" y="5472416"/>
                <a:ext cx="871312" cy="464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A</a:t>
                </a:r>
              </a:p>
            </p:txBody>
          </p:sp>
          <p:sp>
            <p:nvSpPr>
              <p:cNvPr id="152" name="Right Bracket 25"/>
              <p:cNvSpPr/>
              <p:nvPr/>
            </p:nvSpPr>
            <p:spPr bwMode="auto">
              <a:xfrm flipH="1">
                <a:off x="1160427" y="3106796"/>
                <a:ext cx="203992" cy="1489156"/>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53" name="Right Bracket 26"/>
              <p:cNvSpPr/>
              <p:nvPr/>
            </p:nvSpPr>
            <p:spPr bwMode="auto">
              <a:xfrm flipH="1">
                <a:off x="1161347" y="4650940"/>
                <a:ext cx="199751" cy="1834563"/>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54" name="Rectangle 27"/>
              <p:cNvSpPr/>
              <p:nvPr/>
            </p:nvSpPr>
            <p:spPr>
              <a:xfrm>
                <a:off x="1502311" y="5324500"/>
                <a:ext cx="1744916" cy="68703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5" name="TextBox 28"/>
              <p:cNvSpPr txBox="1"/>
              <p:nvPr/>
            </p:nvSpPr>
            <p:spPr>
              <a:xfrm>
                <a:off x="1562133" y="5484452"/>
                <a:ext cx="1552920" cy="2988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st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a:t>
                </a:r>
              </a:p>
            </p:txBody>
          </p:sp>
          <p:sp>
            <p:nvSpPr>
              <p:cNvPr id="156" name="TextBox 29"/>
              <p:cNvSpPr txBox="1"/>
              <p:nvPr/>
            </p:nvSpPr>
            <p:spPr>
              <a:xfrm>
                <a:off x="1699844" y="2367977"/>
                <a:ext cx="1615919" cy="295344"/>
              </a:xfrm>
              <a:prstGeom prst="rect">
                <a:avLst/>
              </a:prstGeom>
              <a:noFill/>
            </p:spPr>
            <p:txBody>
              <a:bodyPr wrap="square" rtlCol="0">
                <a:sp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1</a:t>
                </a:r>
                <a:r>
                  <a:rPr kumimoji="0" lang="en-US" sz="1400" b="0" i="0" u="none" strike="noStrike" kern="1200" cap="none" spc="0" normalizeH="0" baseline="30000" noProof="0" dirty="0">
                    <a:ln>
                      <a:noFill/>
                    </a:ln>
                    <a:solidFill>
                      <a:srgbClr val="FFFFFF"/>
                    </a:solidFill>
                    <a:effectLst/>
                    <a:uLnTx/>
                    <a:uFillTx/>
                    <a:latin typeface="Segoe UI"/>
                    <a:ea typeface="+mn-ea"/>
                    <a:cs typeface="+mn-cs"/>
                  </a:rPr>
                  <a:t>st</a:t>
                </a:r>
                <a:r>
                  <a:rPr kumimoji="0" lang="en-US" sz="1400" b="0" i="0" u="none" strike="noStrike" kern="1200" cap="none" spc="0" normalizeH="0" baseline="0" noProof="0" dirty="0">
                    <a:ln>
                      <a:noFill/>
                    </a:ln>
                    <a:solidFill>
                      <a:srgbClr val="FFFFFF"/>
                    </a:solidFill>
                    <a:effectLst/>
                    <a:uLnTx/>
                    <a:uFillTx/>
                    <a:latin typeface="Segoe UI"/>
                    <a:ea typeface="+mn-ea"/>
                    <a:cs typeface="+mn-cs"/>
                  </a:rPr>
                  <a:t> Party</a:t>
                </a:r>
              </a:p>
            </p:txBody>
          </p:sp>
          <p:pic>
            <p:nvPicPr>
              <p:cNvPr id="157" name="Picture 4" descr="http://www.nzcrmguy.com/wp-content/uploads/sites/11/2014/10/logo-crm.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544991" y="2473084"/>
                <a:ext cx="740014" cy="616527"/>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5" descr="C:\Users\timdegner\Desktop\911_ppt\logos\office.wmf"/>
              <p:cNvPicPr>
                <a:picLocks noChangeAspect="1" noChangeArrowheads="1"/>
              </p:cNvPicPr>
              <p:nvPr/>
            </p:nvPicPr>
            <p:blipFill>
              <a:blip r:embed="rId5"/>
              <a:srcRect/>
              <a:stretch>
                <a:fillRect/>
              </a:stretch>
            </p:blipFill>
            <p:spPr bwMode="auto">
              <a:xfrm>
                <a:off x="2363549" y="2620448"/>
                <a:ext cx="263302" cy="329073"/>
              </a:xfrm>
              <a:prstGeom prst="rect">
                <a:avLst/>
              </a:prstGeom>
              <a:noFill/>
            </p:spPr>
          </p:pic>
          <p:pic>
            <p:nvPicPr>
              <p:cNvPr id="159" name="Picture 32" descr="C:\Users\timdegner\Desktop\cluster\911\SENT\bing.wmf"/>
              <p:cNvPicPr>
                <a:picLocks noChangeAspect="1" noChangeArrowheads="1"/>
              </p:cNvPicPr>
              <p:nvPr/>
            </p:nvPicPr>
            <p:blipFill>
              <a:blip r:embed="rId6"/>
              <a:srcRect/>
              <a:stretch>
                <a:fillRect/>
              </a:stretch>
            </p:blipFill>
            <p:spPr bwMode="auto">
              <a:xfrm>
                <a:off x="2949923" y="2606927"/>
                <a:ext cx="253119" cy="327114"/>
              </a:xfrm>
              <a:prstGeom prst="rect">
                <a:avLst/>
              </a:prstGeom>
              <a:noFill/>
            </p:spPr>
          </p:pic>
          <p:sp>
            <p:nvSpPr>
              <p:cNvPr id="160" name="Rounded Rectangle 33"/>
              <p:cNvSpPr/>
              <p:nvPr/>
            </p:nvSpPr>
            <p:spPr bwMode="auto">
              <a:xfrm>
                <a:off x="3388088" y="2409084"/>
                <a:ext cx="590726"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3</a:t>
                </a:r>
                <a:r>
                  <a:rPr kumimoji="0" lang="en-US" sz="1000" b="0" i="0" u="none" strike="noStrike" kern="1200" cap="none" spc="0" normalizeH="0" baseline="30000" noProof="0" dirty="0">
                    <a:ln>
                      <a:noFill/>
                    </a:ln>
                    <a:solidFill>
                      <a:srgbClr val="FFFFFF"/>
                    </a:solidFill>
                    <a:effectLst/>
                    <a:uLnTx/>
                    <a:uFillTx/>
                    <a:latin typeface="Segoe UI"/>
                    <a:ea typeface="+mn-ea"/>
                    <a:cs typeface="+mn-cs"/>
                  </a:rPr>
                  <a:t>rd</a:t>
                </a:r>
                <a:r>
                  <a:rPr kumimoji="0" lang="en-US" sz="1000" b="0" i="0" u="none" strike="noStrike" kern="1200" cap="none" spc="0" normalizeH="0" baseline="0" noProof="0" dirty="0">
                    <a:ln>
                      <a:noFill/>
                    </a:ln>
                    <a:solidFill>
                      <a:srgbClr val="FFFFFF"/>
                    </a:solidFill>
                    <a:effectLst/>
                    <a:uLnTx/>
                    <a:uFillTx/>
                    <a:latin typeface="Segoe UI"/>
                    <a:ea typeface="+mn-ea"/>
                    <a:cs typeface="+mn-cs"/>
                  </a:rPr>
                  <a:t> Party</a:t>
                </a:r>
              </a:p>
            </p:txBody>
          </p:sp>
          <p:sp>
            <p:nvSpPr>
              <p:cNvPr id="161" name="Rectangle 34"/>
              <p:cNvSpPr/>
              <p:nvPr/>
            </p:nvSpPr>
            <p:spPr>
              <a:xfrm>
                <a:off x="2169467" y="5068477"/>
                <a:ext cx="2181802" cy="16460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Blockchain</a:t>
                </a:r>
                <a:r>
                  <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 Virtual Machine</a:t>
                </a:r>
              </a:p>
            </p:txBody>
          </p:sp>
          <p:sp>
            <p:nvSpPr>
              <p:cNvPr id="162" name="Rounded Rectangle 35"/>
              <p:cNvSpPr/>
              <p:nvPr/>
            </p:nvSpPr>
            <p:spPr>
              <a:xfrm>
                <a:off x="5716625" y="5066968"/>
                <a:ext cx="1252532" cy="991251"/>
              </a:xfrm>
              <a:prstGeom prst="roundRect">
                <a:avLst>
                  <a:gd name="adj" fmla="val 9050"/>
                </a:avLst>
              </a:prstGeom>
              <a:solidFill>
                <a:schemeClr val="bg2"/>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163" name="Rounded Rectangle 36"/>
              <p:cNvSpPr/>
              <p:nvPr/>
            </p:nvSpPr>
            <p:spPr bwMode="auto">
              <a:xfrm>
                <a:off x="5716625" y="5240839"/>
                <a:ext cx="1245689" cy="810392"/>
              </a:xfrm>
              <a:prstGeom prst="roundRect">
                <a:avLst>
                  <a:gd name="adj" fmla="val 10456"/>
                </a:avLst>
              </a:prstGeom>
              <a:solidFill>
                <a:schemeClr val="accent4">
                  <a:lumMod val="20000"/>
                  <a:lumOff val="8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64" name="Rectangle 37"/>
              <p:cNvSpPr/>
              <p:nvPr/>
            </p:nvSpPr>
            <p:spPr>
              <a:xfrm>
                <a:off x="5928498" y="5092315"/>
                <a:ext cx="821149" cy="13131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Adapters</a:t>
                </a:r>
                <a:endParaRPr kumimoji="0" lang="en-US" sz="12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65" name="Rectangle 38"/>
              <p:cNvSpPr/>
              <p:nvPr/>
            </p:nvSpPr>
            <p:spPr>
              <a:xfrm>
                <a:off x="1308093" y="4850247"/>
                <a:ext cx="1806960" cy="15041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Smart Contract-based </a:t>
                </a:r>
              </a:p>
            </p:txBody>
          </p:sp>
          <p:grpSp>
            <p:nvGrpSpPr>
              <p:cNvPr id="166" name="Group 39"/>
              <p:cNvGrpSpPr>
                <a:grpSpLocks noChangeAspect="1"/>
              </p:cNvGrpSpPr>
              <p:nvPr/>
            </p:nvGrpSpPr>
            <p:grpSpPr>
              <a:xfrm>
                <a:off x="4213274" y="5088661"/>
                <a:ext cx="134604" cy="140481"/>
                <a:chOff x="10096500" y="223838"/>
                <a:chExt cx="862013" cy="803275"/>
              </a:xfrm>
              <a:solidFill>
                <a:sysClr val="windowText" lastClr="000000">
                  <a:lumMod val="65000"/>
                  <a:lumOff val="35000"/>
                </a:sysClr>
              </a:solidFill>
            </p:grpSpPr>
            <p:sp>
              <p:nvSpPr>
                <p:cNvPr id="191" name="Freeform 64"/>
                <p:cNvSpPr>
                  <a:spLocks noEditPoints="1"/>
                </p:cNvSpPr>
                <p:nvPr/>
              </p:nvSpPr>
              <p:spPr bwMode="auto">
                <a:xfrm>
                  <a:off x="10096500" y="223838"/>
                  <a:ext cx="862013" cy="625475"/>
                </a:xfrm>
                <a:custGeom>
                  <a:avLst/>
                  <a:gdLst>
                    <a:gd name="T0" fmla="*/ 4 w 335"/>
                    <a:gd name="T1" fmla="*/ 3 h 243"/>
                    <a:gd name="T2" fmla="*/ 0 w 335"/>
                    <a:gd name="T3" fmla="*/ 13 h 243"/>
                    <a:gd name="T4" fmla="*/ 0 w 335"/>
                    <a:gd name="T5" fmla="*/ 230 h 243"/>
                    <a:gd name="T6" fmla="*/ 4 w 335"/>
                    <a:gd name="T7" fmla="*/ 239 h 243"/>
                    <a:gd name="T8" fmla="*/ 13 w 335"/>
                    <a:gd name="T9" fmla="*/ 243 h 243"/>
                    <a:gd name="T10" fmla="*/ 322 w 335"/>
                    <a:gd name="T11" fmla="*/ 243 h 243"/>
                    <a:gd name="T12" fmla="*/ 331 w 335"/>
                    <a:gd name="T13" fmla="*/ 239 h 243"/>
                    <a:gd name="T14" fmla="*/ 335 w 335"/>
                    <a:gd name="T15" fmla="*/ 230 h 243"/>
                    <a:gd name="T16" fmla="*/ 335 w 335"/>
                    <a:gd name="T17" fmla="*/ 13 h 243"/>
                    <a:gd name="T18" fmla="*/ 331 w 335"/>
                    <a:gd name="T19" fmla="*/ 3 h 243"/>
                    <a:gd name="T20" fmla="*/ 322 w 335"/>
                    <a:gd name="T21" fmla="*/ 0 h 243"/>
                    <a:gd name="T22" fmla="*/ 13 w 335"/>
                    <a:gd name="T23" fmla="*/ 0 h 243"/>
                    <a:gd name="T24" fmla="*/ 4 w 335"/>
                    <a:gd name="T25" fmla="*/ 3 h 243"/>
                    <a:gd name="T26" fmla="*/ 27 w 335"/>
                    <a:gd name="T27" fmla="*/ 26 h 243"/>
                    <a:gd name="T28" fmla="*/ 309 w 335"/>
                    <a:gd name="T29" fmla="*/ 26 h 243"/>
                    <a:gd name="T30" fmla="*/ 309 w 335"/>
                    <a:gd name="T31" fmla="*/ 217 h 243"/>
                    <a:gd name="T32" fmla="*/ 27 w 335"/>
                    <a:gd name="T33" fmla="*/ 217 h 243"/>
                    <a:gd name="T34" fmla="*/ 27 w 335"/>
                    <a:gd name="T35" fmla="*/ 2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243">
                      <a:moveTo>
                        <a:pt x="4" y="3"/>
                      </a:moveTo>
                      <a:cubicBezTo>
                        <a:pt x="2" y="6"/>
                        <a:pt x="0" y="9"/>
                        <a:pt x="0" y="13"/>
                      </a:cubicBezTo>
                      <a:cubicBezTo>
                        <a:pt x="0" y="230"/>
                        <a:pt x="0" y="230"/>
                        <a:pt x="0" y="230"/>
                      </a:cubicBezTo>
                      <a:cubicBezTo>
                        <a:pt x="0" y="233"/>
                        <a:pt x="2" y="236"/>
                        <a:pt x="4" y="239"/>
                      </a:cubicBezTo>
                      <a:cubicBezTo>
                        <a:pt x="7" y="241"/>
                        <a:pt x="10" y="243"/>
                        <a:pt x="13" y="243"/>
                      </a:cubicBezTo>
                      <a:cubicBezTo>
                        <a:pt x="322" y="243"/>
                        <a:pt x="322" y="243"/>
                        <a:pt x="322" y="243"/>
                      </a:cubicBezTo>
                      <a:cubicBezTo>
                        <a:pt x="326" y="243"/>
                        <a:pt x="329" y="241"/>
                        <a:pt x="331" y="239"/>
                      </a:cubicBezTo>
                      <a:cubicBezTo>
                        <a:pt x="334" y="236"/>
                        <a:pt x="335" y="233"/>
                        <a:pt x="335" y="230"/>
                      </a:cubicBezTo>
                      <a:cubicBezTo>
                        <a:pt x="335" y="13"/>
                        <a:pt x="335" y="13"/>
                        <a:pt x="335" y="13"/>
                      </a:cubicBezTo>
                      <a:cubicBezTo>
                        <a:pt x="335" y="9"/>
                        <a:pt x="334" y="6"/>
                        <a:pt x="331" y="3"/>
                      </a:cubicBezTo>
                      <a:cubicBezTo>
                        <a:pt x="329" y="1"/>
                        <a:pt x="326" y="0"/>
                        <a:pt x="322" y="0"/>
                      </a:cubicBezTo>
                      <a:cubicBezTo>
                        <a:pt x="13" y="0"/>
                        <a:pt x="13" y="0"/>
                        <a:pt x="13" y="0"/>
                      </a:cubicBezTo>
                      <a:cubicBezTo>
                        <a:pt x="10" y="0"/>
                        <a:pt x="7" y="1"/>
                        <a:pt x="4" y="3"/>
                      </a:cubicBezTo>
                      <a:moveTo>
                        <a:pt x="27" y="26"/>
                      </a:moveTo>
                      <a:cubicBezTo>
                        <a:pt x="309" y="26"/>
                        <a:pt x="309" y="26"/>
                        <a:pt x="309" y="26"/>
                      </a:cubicBezTo>
                      <a:cubicBezTo>
                        <a:pt x="309" y="217"/>
                        <a:pt x="309" y="217"/>
                        <a:pt x="309" y="217"/>
                      </a:cubicBezTo>
                      <a:cubicBezTo>
                        <a:pt x="27" y="217"/>
                        <a:pt x="27" y="217"/>
                        <a:pt x="27" y="217"/>
                      </a:cubicBezTo>
                      <a:cubicBezTo>
                        <a:pt x="27" y="26"/>
                        <a:pt x="27" y="26"/>
                        <a:pt x="2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sp>
              <p:nvSpPr>
                <p:cNvPr id="192" name="Freeform 65"/>
                <p:cNvSpPr>
                  <a:spLocks/>
                </p:cNvSpPr>
                <p:nvPr/>
              </p:nvSpPr>
              <p:spPr bwMode="auto">
                <a:xfrm>
                  <a:off x="10291763" y="890588"/>
                  <a:ext cx="473075" cy="136525"/>
                </a:xfrm>
                <a:custGeom>
                  <a:avLst/>
                  <a:gdLst>
                    <a:gd name="T0" fmla="*/ 47 w 184"/>
                    <a:gd name="T1" fmla="*/ 0 h 53"/>
                    <a:gd name="T2" fmla="*/ 47 w 184"/>
                    <a:gd name="T3" fmla="*/ 28 h 53"/>
                    <a:gd name="T4" fmla="*/ 26 w 184"/>
                    <a:gd name="T5" fmla="*/ 28 h 53"/>
                    <a:gd name="T6" fmla="*/ 0 w 184"/>
                    <a:gd name="T7" fmla="*/ 53 h 53"/>
                    <a:gd name="T8" fmla="*/ 184 w 184"/>
                    <a:gd name="T9" fmla="*/ 53 h 53"/>
                    <a:gd name="T10" fmla="*/ 158 w 184"/>
                    <a:gd name="T11" fmla="*/ 28 h 53"/>
                    <a:gd name="T12" fmla="*/ 136 w 184"/>
                    <a:gd name="T13" fmla="*/ 28 h 53"/>
                    <a:gd name="T14" fmla="*/ 136 w 184"/>
                    <a:gd name="T15" fmla="*/ 0 h 53"/>
                    <a:gd name="T16" fmla="*/ 47 w 184"/>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3">
                      <a:moveTo>
                        <a:pt x="47" y="0"/>
                      </a:moveTo>
                      <a:cubicBezTo>
                        <a:pt x="47" y="28"/>
                        <a:pt x="47" y="28"/>
                        <a:pt x="47" y="28"/>
                      </a:cubicBezTo>
                      <a:cubicBezTo>
                        <a:pt x="26" y="28"/>
                        <a:pt x="26" y="28"/>
                        <a:pt x="26" y="28"/>
                      </a:cubicBezTo>
                      <a:cubicBezTo>
                        <a:pt x="12" y="28"/>
                        <a:pt x="0" y="39"/>
                        <a:pt x="0" y="53"/>
                      </a:cubicBezTo>
                      <a:cubicBezTo>
                        <a:pt x="184" y="53"/>
                        <a:pt x="184" y="53"/>
                        <a:pt x="184" y="53"/>
                      </a:cubicBezTo>
                      <a:cubicBezTo>
                        <a:pt x="184" y="39"/>
                        <a:pt x="172" y="28"/>
                        <a:pt x="158" y="28"/>
                      </a:cubicBezTo>
                      <a:cubicBezTo>
                        <a:pt x="136" y="28"/>
                        <a:pt x="136" y="28"/>
                        <a:pt x="136" y="28"/>
                      </a:cubicBezTo>
                      <a:cubicBezTo>
                        <a:pt x="136" y="0"/>
                        <a:pt x="136" y="0"/>
                        <a:pt x="136" y="0"/>
                      </a:cubicBezTo>
                      <a:cubicBezTo>
                        <a:pt x="47" y="0"/>
                        <a:pt x="47"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grpSp>
          <p:cxnSp>
            <p:nvCxnSpPr>
              <p:cNvPr id="167" name="Straight Connector 40"/>
              <p:cNvCxnSpPr/>
              <p:nvPr/>
            </p:nvCxnSpPr>
            <p:spPr bwMode="auto">
              <a:xfrm>
                <a:off x="5609011" y="4746879"/>
                <a:ext cx="0" cy="1302231"/>
              </a:xfrm>
              <a:prstGeom prst="line">
                <a:avLst/>
              </a:prstGeom>
              <a:noFill/>
              <a:ln w="9525" cap="flat" cmpd="sng" algn="ctr">
                <a:solidFill>
                  <a:srgbClr val="969696"/>
                </a:solidFill>
                <a:prstDash val="solid"/>
                <a:round/>
                <a:headEnd type="none" w="med" len="med"/>
                <a:tailEnd type="none" w="med" len="med"/>
              </a:ln>
              <a:effectLst/>
            </p:spPr>
          </p:cxnSp>
          <p:sp>
            <p:nvSpPr>
              <p:cNvPr id="168" name="Rectangle 41"/>
              <p:cNvSpPr/>
              <p:nvPr/>
            </p:nvSpPr>
            <p:spPr>
              <a:xfrm>
                <a:off x="5521391" y="4850247"/>
                <a:ext cx="1624875" cy="130354"/>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dirty="0">
                    <a:solidFill>
                      <a:schemeClr val="bg2">
                        <a:lumMod val="10000"/>
                      </a:schemeClr>
                    </a:solidFill>
                    <a:latin typeface="Calibri" panose="020F0502020204030204"/>
                    <a:ea typeface="Segoe UI" panose="020B0502040204020203" pitchFamily="34" charset="0"/>
                    <a:cs typeface="Segoe UI" panose="020B0502040204020203" pitchFamily="34" charset="0"/>
                  </a:rPr>
                  <a:t>UTXO + others</a:t>
                </a:r>
                <a:endParaRPr kumimoji="0" lang="en-US" sz="1200" b="1"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69" name="Rectangle 42"/>
              <p:cNvSpPr/>
              <p:nvPr/>
            </p:nvSpPr>
            <p:spPr bwMode="auto">
              <a:xfrm>
                <a:off x="961225" y="2977701"/>
                <a:ext cx="159033" cy="315321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70" name="TextBox 43"/>
              <p:cNvSpPr txBox="1"/>
              <p:nvPr/>
            </p:nvSpPr>
            <p:spPr>
              <a:xfrm rot="16200000">
                <a:off x="316026" y="3679118"/>
                <a:ext cx="1431822" cy="3113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Middleware</a:t>
                </a:r>
              </a:p>
            </p:txBody>
          </p:sp>
          <p:grpSp>
            <p:nvGrpSpPr>
              <p:cNvPr id="171" name="Group 44"/>
              <p:cNvGrpSpPr/>
              <p:nvPr/>
            </p:nvGrpSpPr>
            <p:grpSpPr>
              <a:xfrm>
                <a:off x="876267" y="4705699"/>
                <a:ext cx="311363" cy="1570309"/>
                <a:chOff x="2918874" y="4975010"/>
                <a:chExt cx="336568" cy="1636416"/>
              </a:xfrm>
            </p:grpSpPr>
            <p:sp>
              <p:nvSpPr>
                <p:cNvPr id="189" name="Rectangle 62"/>
                <p:cNvSpPr/>
                <p:nvPr/>
              </p:nvSpPr>
              <p:spPr bwMode="auto">
                <a:xfrm>
                  <a:off x="3053751" y="5090286"/>
                  <a:ext cx="69011" cy="132776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90" name="TextBox 63"/>
                <p:cNvSpPr txBox="1"/>
                <p:nvPr/>
              </p:nvSpPr>
              <p:spPr>
                <a:xfrm rot="16200000">
                  <a:off x="2268950" y="5624934"/>
                  <a:ext cx="1636416" cy="336568"/>
                </a:xfrm>
                <a:prstGeom prst="rect">
                  <a:avLst/>
                </a:prstGeom>
                <a:noFill/>
                <a:extLst>
                  <a:ext uri="{909E8E84-426E-40DD-AFC4-6F175D3DCCD1}">
                    <a14:hiddenFill xmlns:a14="http://schemas.microsoft.com/office/drawing/2010/main">
                      <a:pattFill>
                        <a:fgClr>
                          <a:srgbClr val="FFFFFF"/>
                        </a:fgClr>
                        <a:bgClr>
                          <a:srgbClr val="FFFFFF"/>
                        </a:bgClr>
                      </a:patt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Base Platform</a:t>
                  </a:r>
                </a:p>
              </p:txBody>
            </p:sp>
          </p:grpSp>
          <p:sp>
            <p:nvSpPr>
              <p:cNvPr id="172" name="Rectangle 45"/>
              <p:cNvSpPr/>
              <p:nvPr/>
            </p:nvSpPr>
            <p:spPr>
              <a:xfrm>
                <a:off x="4425786" y="534841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73" name="TextBox 46"/>
              <p:cNvSpPr txBox="1"/>
              <p:nvPr/>
            </p:nvSpPr>
            <p:spPr>
              <a:xfrm>
                <a:off x="4431105" y="5472416"/>
                <a:ext cx="987220" cy="464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B…</a:t>
                </a:r>
              </a:p>
            </p:txBody>
          </p:sp>
          <p:sp>
            <p:nvSpPr>
              <p:cNvPr id="174" name="Rectangle 47"/>
              <p:cNvSpPr/>
              <p:nvPr/>
            </p:nvSpPr>
            <p:spPr>
              <a:xfrm>
                <a:off x="5861403" y="532633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75" name="TextBox 48"/>
              <p:cNvSpPr txBox="1"/>
              <p:nvPr/>
            </p:nvSpPr>
            <p:spPr>
              <a:xfrm>
                <a:off x="5861401" y="5450337"/>
                <a:ext cx="972960" cy="464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C…</a:t>
                </a:r>
              </a:p>
            </p:txBody>
          </p:sp>
          <p:sp>
            <p:nvSpPr>
              <p:cNvPr id="176" name="TextBox 49"/>
              <p:cNvSpPr txBox="1"/>
              <p:nvPr/>
            </p:nvSpPr>
            <p:spPr>
              <a:xfrm>
                <a:off x="5862996" y="2581182"/>
                <a:ext cx="541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a:t>
                </a:r>
              </a:p>
            </p:txBody>
          </p:sp>
          <p:sp>
            <p:nvSpPr>
              <p:cNvPr id="177" name="Right Bracket 50"/>
              <p:cNvSpPr/>
              <p:nvPr/>
            </p:nvSpPr>
            <p:spPr bwMode="auto">
              <a:xfrm flipH="1">
                <a:off x="1158103" y="1578204"/>
                <a:ext cx="203992" cy="1489156"/>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78" name="TextBox 51"/>
              <p:cNvSpPr txBox="1"/>
              <p:nvPr/>
            </p:nvSpPr>
            <p:spPr>
              <a:xfrm rot="16200000">
                <a:off x="188221" y="2048155"/>
                <a:ext cx="1685951" cy="31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Industry Solutions</a:t>
                </a:r>
              </a:p>
            </p:txBody>
          </p:sp>
          <p:sp>
            <p:nvSpPr>
              <p:cNvPr id="179" name="Rectangle 52"/>
              <p:cNvSpPr/>
              <p:nvPr/>
            </p:nvSpPr>
            <p:spPr>
              <a:xfrm>
                <a:off x="4742335" y="6182128"/>
                <a:ext cx="2174081" cy="191322"/>
              </a:xfrm>
              <a:prstGeom prst="rect">
                <a:avLst/>
              </a:prstGeom>
              <a:solidFill>
                <a:schemeClr val="bg1">
                  <a:lumMod val="85000"/>
                </a:schemeClr>
              </a:solidFill>
              <a:ln w="12700" cap="flat" cmpd="sng" algn="ctr">
                <a:noFill/>
                <a:prstDash val="solid"/>
                <a:miter lim="800000"/>
              </a:ln>
              <a:effectLst/>
            </p:spPr>
            <p:txBody>
              <a:bodyPr rtlCol="0" anchor="t"/>
              <a:lstStyle/>
              <a:p>
                <a:pPr lvl="0" algn="ctr">
                  <a:defRPr/>
                </a:pPr>
                <a:r>
                  <a:rPr lang="en-US" sz="1000" dirty="0" err="1">
                    <a:solidFill>
                      <a:srgbClr val="000000"/>
                    </a:solidFill>
                    <a:latin typeface="Calibri" panose="020F0502020204030204" pitchFamily="34" charset="0"/>
                  </a:rPr>
                  <a:t>Blockchain</a:t>
                </a:r>
                <a:r>
                  <a:rPr lang="en-US" sz="1000" dirty="0">
                    <a:solidFill>
                      <a:srgbClr val="000000"/>
                    </a:solidFill>
                    <a:latin typeface="Calibri" panose="020F0502020204030204" pitchFamily="34" charset="0"/>
                  </a:rPr>
                  <a:t> Resource Provider</a:t>
                </a:r>
              </a:p>
            </p:txBody>
          </p:sp>
          <p:sp>
            <p:nvSpPr>
              <p:cNvPr id="180" name="Rounded Rectangle 53"/>
              <p:cNvSpPr/>
              <p:nvPr/>
            </p:nvSpPr>
            <p:spPr>
              <a:xfrm>
                <a:off x="1397336" y="4384727"/>
                <a:ext cx="5698600" cy="231904"/>
              </a:xfrm>
              <a:prstGeom prst="roundRect">
                <a:avLst/>
              </a:prstGeom>
              <a:solidFill>
                <a:srgbClr val="FFE79C"/>
              </a:solidFill>
              <a:ln w="12700" cap="flat" cmpd="sng" algn="ctr">
                <a:solidFill>
                  <a:schemeClr val="tx1">
                    <a:lumMod val="75000"/>
                  </a:schemeClr>
                </a:solidFill>
                <a:prstDash val="solid"/>
                <a:miter lim="800000"/>
              </a:ln>
              <a:effectLst/>
            </p:spPr>
            <p:txBody>
              <a:bodyPr lIns="0" tIns="0" rIns="0" bIns="0" rtlCol="0" anchor="ctr"/>
              <a:lstStyle/>
              <a:p>
                <a:pPr lvl="0" algn="ctr">
                  <a:defRPr/>
                </a:pPr>
                <a:r>
                  <a:rPr lang="en-US" sz="1100" dirty="0" err="1">
                    <a:solidFill>
                      <a:srgbClr val="000000"/>
                    </a:solidFill>
                  </a:rPr>
                  <a:t>CryptoDelegate</a:t>
                </a:r>
                <a:r>
                  <a:rPr lang="en-US" sz="1100" dirty="0">
                    <a:solidFill>
                      <a:srgbClr val="000000"/>
                    </a:solidFill>
                  </a:rPr>
                  <a:t> &amp; Cryptlet architecture (secure containers, attestation, etc.) </a:t>
                </a:r>
                <a:endParaRPr kumimoji="0" lang="en-US" sz="10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81" name="Rounded Rectangle 54"/>
              <p:cNvSpPr/>
              <p:nvPr/>
            </p:nvSpPr>
            <p:spPr bwMode="auto">
              <a:xfrm>
                <a:off x="1376364" y="1880524"/>
                <a:ext cx="5719572" cy="254727"/>
              </a:xfrm>
              <a:prstGeom prst="roundRect">
                <a:avLst/>
              </a:prstGeom>
              <a:solidFill>
                <a:srgbClr val="F8F8F8"/>
              </a:solidFill>
              <a:ln w="9525" cap="flat" cmpd="sng" algn="ctr">
                <a:solidFill>
                  <a:schemeClr val="tx1">
                    <a:lumMod val="75000"/>
                  </a:schemeClr>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lang="en-US" sz="1200" b="1" noProof="0" dirty="0">
                    <a:solidFill>
                      <a:srgbClr val="000000"/>
                    </a:solidFill>
                    <a:latin typeface="Segoe UI"/>
                  </a:rPr>
                  <a:t>Professional Services</a:t>
                </a:r>
                <a:r>
                  <a:rPr kumimoji="0" lang="en-US" sz="1200" b="1" i="0" u="none" strike="noStrike" kern="1200" cap="none" spc="0" normalizeH="0" baseline="0" noProof="0" dirty="0">
                    <a:ln>
                      <a:noFill/>
                    </a:ln>
                    <a:solidFill>
                      <a:srgbClr val="000000"/>
                    </a:solidFill>
                    <a:effectLst/>
                    <a:uLnTx/>
                    <a:uFillTx/>
                    <a:latin typeface="Segoe UI"/>
                    <a:ea typeface="+mn-ea"/>
                    <a:cs typeface="+mn-cs"/>
                  </a:rPr>
                  <a:t> &amp; Support</a:t>
                </a:r>
              </a:p>
            </p:txBody>
          </p:sp>
          <p:sp>
            <p:nvSpPr>
              <p:cNvPr id="182" name="Rounded Rectangle 55"/>
              <p:cNvSpPr/>
              <p:nvPr/>
            </p:nvSpPr>
            <p:spPr>
              <a:xfrm>
                <a:off x="2821060" y="3104270"/>
                <a:ext cx="1309573" cy="1263912"/>
              </a:xfrm>
              <a:prstGeom prst="roundRect">
                <a:avLst>
                  <a:gd name="adj" fmla="val 7375"/>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Identity &amp; Key Services</a:t>
                </a:r>
              </a:p>
            </p:txBody>
          </p:sp>
          <p:sp>
            <p:nvSpPr>
              <p:cNvPr id="183" name="Rounded Rectangle 56"/>
              <p:cNvSpPr/>
              <p:nvPr/>
            </p:nvSpPr>
            <p:spPr>
              <a:xfrm>
                <a:off x="4295166" y="3098241"/>
                <a:ext cx="1309573" cy="1263912"/>
              </a:xfrm>
              <a:prstGeom prst="roundRect">
                <a:avLst>
                  <a:gd name="adj" fmla="val 10030"/>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Crypto Services</a:t>
                </a:r>
              </a:p>
            </p:txBody>
          </p:sp>
          <p:sp>
            <p:nvSpPr>
              <p:cNvPr id="184" name="Rounded Rectangle 57"/>
              <p:cNvSpPr/>
              <p:nvPr/>
            </p:nvSpPr>
            <p:spPr>
              <a:xfrm>
                <a:off x="5769271" y="3108015"/>
                <a:ext cx="1309573" cy="1263912"/>
              </a:xfrm>
              <a:prstGeom prst="roundRect">
                <a:avLst>
                  <a:gd name="adj" fmla="val 8039"/>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ML &amp; BI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Services</a:t>
                </a:r>
              </a:p>
            </p:txBody>
          </p:sp>
          <p:sp>
            <p:nvSpPr>
              <p:cNvPr id="185" name="Rounded Rectangle 58"/>
              <p:cNvSpPr/>
              <p:nvPr/>
            </p:nvSpPr>
            <p:spPr>
              <a:xfrm>
                <a:off x="1346954" y="3101781"/>
                <a:ext cx="1309573" cy="1263912"/>
              </a:xfrm>
              <a:prstGeom prst="roundRect">
                <a:avLst>
                  <a:gd name="adj" fmla="val 8038"/>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Distributed Ledger Gateway Services</a:t>
                </a:r>
              </a:p>
            </p:txBody>
          </p:sp>
          <p:pic>
            <p:nvPicPr>
              <p:cNvPr id="186" name="Picture 59"/>
              <p:cNvPicPr>
                <a:picLocks noChangeAspect="1"/>
              </p:cNvPicPr>
              <p:nvPr/>
            </p:nvPicPr>
            <p:blipFill>
              <a:blip r:embed="rId7"/>
              <a:stretch>
                <a:fillRect/>
              </a:stretch>
            </p:blipFill>
            <p:spPr>
              <a:xfrm>
                <a:off x="5288462" y="2579636"/>
                <a:ext cx="466725" cy="257175"/>
              </a:xfrm>
              <a:prstGeom prst="rect">
                <a:avLst/>
              </a:prstGeom>
            </p:spPr>
          </p:pic>
          <p:pic>
            <p:nvPicPr>
              <p:cNvPr id="187"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58538" y="2533201"/>
                <a:ext cx="511776" cy="360760"/>
              </a:xfrm>
              <a:prstGeom prst="rect">
                <a:avLst/>
              </a:prstGeom>
            </p:spPr>
          </p:pic>
          <p:pic>
            <p:nvPicPr>
              <p:cNvPr id="188" name="Picture 8" descr="https://lh3.googleusercontent.com/-q2M7Q9v6gno/AAAAAAAAAAI/AAAAAAAAEvM/_YWjuQ9Y4gQ/s0-c-k-no-ns/phot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6609" y="2485246"/>
                <a:ext cx="432404" cy="43240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4" name="Group 193"/>
          <p:cNvGrpSpPr/>
          <p:nvPr/>
        </p:nvGrpSpPr>
        <p:grpSpPr>
          <a:xfrm>
            <a:off x="3754160" y="2271318"/>
            <a:ext cx="3161392" cy="3791295"/>
            <a:chOff x="8980584" y="1609104"/>
            <a:chExt cx="4014210" cy="4656267"/>
          </a:xfrm>
        </p:grpSpPr>
        <p:grpSp>
          <p:nvGrpSpPr>
            <p:cNvPr id="195" name="Group 194"/>
            <p:cNvGrpSpPr/>
            <p:nvPr/>
          </p:nvGrpSpPr>
          <p:grpSpPr>
            <a:xfrm>
              <a:off x="10012209" y="1774727"/>
              <a:ext cx="2056582" cy="4082919"/>
              <a:chOff x="9610627" y="1518762"/>
              <a:chExt cx="2599636" cy="4829170"/>
            </a:xfrm>
          </p:grpSpPr>
          <p:sp>
            <p:nvSpPr>
              <p:cNvPr id="198" name="Freeform 84"/>
              <p:cNvSpPr/>
              <p:nvPr/>
            </p:nvSpPr>
            <p:spPr>
              <a:xfrm>
                <a:off x="9957045" y="4912222"/>
                <a:ext cx="1499641" cy="1435710"/>
              </a:xfrm>
              <a:custGeom>
                <a:avLst/>
                <a:gdLst>
                  <a:gd name="connsiteX0" fmla="*/ 1749490 w 2338118"/>
                  <a:gd name="connsiteY0" fmla="*/ 592186 h 2338118"/>
                  <a:gd name="connsiteX1" fmla="*/ 2094441 w 2338118"/>
                  <a:gd name="connsiteY1" fmla="*/ 488224 h 2338118"/>
                  <a:gd name="connsiteX2" fmla="*/ 2221371 w 2338118"/>
                  <a:gd name="connsiteY2" fmla="*/ 708072 h 2338118"/>
                  <a:gd name="connsiteX3" fmla="*/ 1958861 w 2338118"/>
                  <a:gd name="connsiteY3" fmla="*/ 954828 h 2338118"/>
                  <a:gd name="connsiteX4" fmla="*/ 1958861 w 2338118"/>
                  <a:gd name="connsiteY4" fmla="*/ 1383290 h 2338118"/>
                  <a:gd name="connsiteX5" fmla="*/ 2221371 w 2338118"/>
                  <a:gd name="connsiteY5" fmla="*/ 1630046 h 2338118"/>
                  <a:gd name="connsiteX6" fmla="*/ 2094441 w 2338118"/>
                  <a:gd name="connsiteY6" fmla="*/ 1849894 h 2338118"/>
                  <a:gd name="connsiteX7" fmla="*/ 1749490 w 2338118"/>
                  <a:gd name="connsiteY7" fmla="*/ 1745932 h 2338118"/>
                  <a:gd name="connsiteX8" fmla="*/ 1378431 w 2338118"/>
                  <a:gd name="connsiteY8" fmla="*/ 1960163 h 2338118"/>
                  <a:gd name="connsiteX9" fmla="*/ 1295988 w 2338118"/>
                  <a:gd name="connsiteY9" fmla="*/ 2310881 h 2338118"/>
                  <a:gd name="connsiteX10" fmla="*/ 1042130 w 2338118"/>
                  <a:gd name="connsiteY10" fmla="*/ 2310881 h 2338118"/>
                  <a:gd name="connsiteX11" fmla="*/ 959688 w 2338118"/>
                  <a:gd name="connsiteY11" fmla="*/ 1960163 h 2338118"/>
                  <a:gd name="connsiteX12" fmla="*/ 588629 w 2338118"/>
                  <a:gd name="connsiteY12" fmla="*/ 1745932 h 2338118"/>
                  <a:gd name="connsiteX13" fmla="*/ 243677 w 2338118"/>
                  <a:gd name="connsiteY13" fmla="*/ 1849894 h 2338118"/>
                  <a:gd name="connsiteX14" fmla="*/ 116747 w 2338118"/>
                  <a:gd name="connsiteY14" fmla="*/ 1630046 h 2338118"/>
                  <a:gd name="connsiteX15" fmla="*/ 379257 w 2338118"/>
                  <a:gd name="connsiteY15" fmla="*/ 1383290 h 2338118"/>
                  <a:gd name="connsiteX16" fmla="*/ 379257 w 2338118"/>
                  <a:gd name="connsiteY16" fmla="*/ 954828 h 2338118"/>
                  <a:gd name="connsiteX17" fmla="*/ 116747 w 2338118"/>
                  <a:gd name="connsiteY17" fmla="*/ 708072 h 2338118"/>
                  <a:gd name="connsiteX18" fmla="*/ 243677 w 2338118"/>
                  <a:gd name="connsiteY18" fmla="*/ 488224 h 2338118"/>
                  <a:gd name="connsiteX19" fmla="*/ 588628 w 2338118"/>
                  <a:gd name="connsiteY19" fmla="*/ 592186 h 2338118"/>
                  <a:gd name="connsiteX20" fmla="*/ 959687 w 2338118"/>
                  <a:gd name="connsiteY20" fmla="*/ 377955 h 2338118"/>
                  <a:gd name="connsiteX21" fmla="*/ 1042130 w 2338118"/>
                  <a:gd name="connsiteY21" fmla="*/ 27237 h 2338118"/>
                  <a:gd name="connsiteX22" fmla="*/ 1295988 w 2338118"/>
                  <a:gd name="connsiteY22" fmla="*/ 27237 h 2338118"/>
                  <a:gd name="connsiteX23" fmla="*/ 1378430 w 2338118"/>
                  <a:gd name="connsiteY23" fmla="*/ 377955 h 2338118"/>
                  <a:gd name="connsiteX24" fmla="*/ 1749489 w 2338118"/>
                  <a:gd name="connsiteY24" fmla="*/ 592186 h 2338118"/>
                  <a:gd name="connsiteX25" fmla="*/ 1749490 w 2338118"/>
                  <a:gd name="connsiteY25" fmla="*/ 592186 h 233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38118" h="2338118">
                    <a:moveTo>
                      <a:pt x="1749490" y="592186"/>
                    </a:moveTo>
                    <a:lnTo>
                      <a:pt x="2094441" y="488224"/>
                    </a:lnTo>
                    <a:lnTo>
                      <a:pt x="2221371" y="708072"/>
                    </a:lnTo>
                    <a:lnTo>
                      <a:pt x="1958861" y="954828"/>
                    </a:lnTo>
                    <a:cubicBezTo>
                      <a:pt x="1996913" y="1095114"/>
                      <a:pt x="1996913" y="1243004"/>
                      <a:pt x="1958861" y="1383290"/>
                    </a:cubicBezTo>
                    <a:lnTo>
                      <a:pt x="2221371" y="1630046"/>
                    </a:lnTo>
                    <a:lnTo>
                      <a:pt x="2094441" y="1849894"/>
                    </a:lnTo>
                    <a:lnTo>
                      <a:pt x="1749490" y="1745932"/>
                    </a:lnTo>
                    <a:cubicBezTo>
                      <a:pt x="1647025" y="1849029"/>
                      <a:pt x="1518948" y="1922974"/>
                      <a:pt x="1378431" y="1960163"/>
                    </a:cubicBezTo>
                    <a:lnTo>
                      <a:pt x="1295988" y="2310881"/>
                    </a:lnTo>
                    <a:lnTo>
                      <a:pt x="1042130" y="2310881"/>
                    </a:lnTo>
                    <a:lnTo>
                      <a:pt x="959688" y="1960163"/>
                    </a:lnTo>
                    <a:cubicBezTo>
                      <a:pt x="819171" y="1922974"/>
                      <a:pt x="691094" y="1849029"/>
                      <a:pt x="588629" y="1745932"/>
                    </a:cubicBezTo>
                    <a:lnTo>
                      <a:pt x="243677" y="1849894"/>
                    </a:lnTo>
                    <a:lnTo>
                      <a:pt x="116747" y="1630046"/>
                    </a:lnTo>
                    <a:lnTo>
                      <a:pt x="379257" y="1383290"/>
                    </a:lnTo>
                    <a:cubicBezTo>
                      <a:pt x="341205" y="1243004"/>
                      <a:pt x="341205" y="1095114"/>
                      <a:pt x="379257" y="954828"/>
                    </a:cubicBezTo>
                    <a:lnTo>
                      <a:pt x="116747" y="708072"/>
                    </a:lnTo>
                    <a:lnTo>
                      <a:pt x="243677" y="488224"/>
                    </a:lnTo>
                    <a:lnTo>
                      <a:pt x="588628" y="592186"/>
                    </a:lnTo>
                    <a:cubicBezTo>
                      <a:pt x="691093" y="489089"/>
                      <a:pt x="819170" y="415144"/>
                      <a:pt x="959687" y="377955"/>
                    </a:cubicBezTo>
                    <a:lnTo>
                      <a:pt x="1042130" y="27237"/>
                    </a:lnTo>
                    <a:lnTo>
                      <a:pt x="1295988" y="27237"/>
                    </a:lnTo>
                    <a:lnTo>
                      <a:pt x="1378430" y="377955"/>
                    </a:lnTo>
                    <a:cubicBezTo>
                      <a:pt x="1518947" y="415144"/>
                      <a:pt x="1647024" y="489089"/>
                      <a:pt x="1749489" y="592186"/>
                    </a:cubicBezTo>
                    <a:lnTo>
                      <a:pt x="1749490" y="592186"/>
                    </a:lnTo>
                    <a:close/>
                  </a:path>
                </a:pathLst>
              </a:custGeom>
              <a:solidFill>
                <a:srgbClr val="002060"/>
              </a:solidFill>
              <a:ln w="10795" cap="flat" cmpd="sng" algn="ctr">
                <a:solidFill>
                  <a:srgbClr val="FFFFFF">
                    <a:hueOff val="0"/>
                    <a:satOff val="0"/>
                    <a:lumOff val="0"/>
                    <a:alphaOff val="0"/>
                  </a:srgbClr>
                </a:solidFill>
                <a:prstDash val="solid"/>
              </a:ln>
              <a:effectLst/>
            </p:spPr>
            <p:txBody>
              <a:bodyPr spcFirstLastPara="0" vert="horz" wrap="none" lIns="614028" tIns="617586" rIns="614028" bIns="617586"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err="1">
                    <a:ln>
                      <a:noFill/>
                    </a:ln>
                    <a:solidFill>
                      <a:srgbClr val="FFFFFF"/>
                    </a:solidFill>
                    <a:effectLst/>
                    <a:uLnTx/>
                    <a:uFillTx/>
                    <a:latin typeface="Segoe UI"/>
                    <a:ea typeface="+mn-ea"/>
                    <a:cs typeface="+mn-cs"/>
                  </a:rPr>
                  <a:t>Blockchain</a:t>
                </a:r>
                <a:endParaRPr kumimoji="0" lang="en-US" sz="10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Segoe UI"/>
                    <a:ea typeface="+mn-ea"/>
                    <a:cs typeface="+mn-cs"/>
                  </a:rPr>
                  <a:t> Tools</a:t>
                </a:r>
              </a:p>
            </p:txBody>
          </p:sp>
          <p:sp>
            <p:nvSpPr>
              <p:cNvPr id="199" name="Freeform 86"/>
              <p:cNvSpPr/>
              <p:nvPr/>
            </p:nvSpPr>
            <p:spPr>
              <a:xfrm>
                <a:off x="9977591" y="1518762"/>
                <a:ext cx="1799850" cy="1705854"/>
              </a:xfrm>
              <a:custGeom>
                <a:avLst/>
                <a:gdLst>
                  <a:gd name="connsiteX0" fmla="*/ 1714143 w 2290879"/>
                  <a:gd name="connsiteY0" fmla="*/ 580221 h 2290879"/>
                  <a:gd name="connsiteX1" fmla="*/ 2052125 w 2290879"/>
                  <a:gd name="connsiteY1" fmla="*/ 478360 h 2290879"/>
                  <a:gd name="connsiteX2" fmla="*/ 2176490 w 2290879"/>
                  <a:gd name="connsiteY2" fmla="*/ 693766 h 2290879"/>
                  <a:gd name="connsiteX3" fmla="*/ 1919285 w 2290879"/>
                  <a:gd name="connsiteY3" fmla="*/ 935537 h 2290879"/>
                  <a:gd name="connsiteX4" fmla="*/ 1919285 w 2290879"/>
                  <a:gd name="connsiteY4" fmla="*/ 1355343 h 2290879"/>
                  <a:gd name="connsiteX5" fmla="*/ 2176490 w 2290879"/>
                  <a:gd name="connsiteY5" fmla="*/ 1597113 h 2290879"/>
                  <a:gd name="connsiteX6" fmla="*/ 2052125 w 2290879"/>
                  <a:gd name="connsiteY6" fmla="*/ 1812519 h 2290879"/>
                  <a:gd name="connsiteX7" fmla="*/ 1714143 w 2290879"/>
                  <a:gd name="connsiteY7" fmla="*/ 1710658 h 2290879"/>
                  <a:gd name="connsiteX8" fmla="*/ 1350580 w 2290879"/>
                  <a:gd name="connsiteY8" fmla="*/ 1920561 h 2290879"/>
                  <a:gd name="connsiteX9" fmla="*/ 1269804 w 2290879"/>
                  <a:gd name="connsiteY9" fmla="*/ 2264192 h 2290879"/>
                  <a:gd name="connsiteX10" fmla="*/ 1021075 w 2290879"/>
                  <a:gd name="connsiteY10" fmla="*/ 2264192 h 2290879"/>
                  <a:gd name="connsiteX11" fmla="*/ 940298 w 2290879"/>
                  <a:gd name="connsiteY11" fmla="*/ 1920560 h 2290879"/>
                  <a:gd name="connsiteX12" fmla="*/ 576735 w 2290879"/>
                  <a:gd name="connsiteY12" fmla="*/ 1710657 h 2290879"/>
                  <a:gd name="connsiteX13" fmla="*/ 238754 w 2290879"/>
                  <a:gd name="connsiteY13" fmla="*/ 1812519 h 2290879"/>
                  <a:gd name="connsiteX14" fmla="*/ 114389 w 2290879"/>
                  <a:gd name="connsiteY14" fmla="*/ 1597113 h 2290879"/>
                  <a:gd name="connsiteX15" fmla="*/ 371594 w 2290879"/>
                  <a:gd name="connsiteY15" fmla="*/ 1355342 h 2290879"/>
                  <a:gd name="connsiteX16" fmla="*/ 371594 w 2290879"/>
                  <a:gd name="connsiteY16" fmla="*/ 935536 h 2290879"/>
                  <a:gd name="connsiteX17" fmla="*/ 114389 w 2290879"/>
                  <a:gd name="connsiteY17" fmla="*/ 693766 h 2290879"/>
                  <a:gd name="connsiteX18" fmla="*/ 238754 w 2290879"/>
                  <a:gd name="connsiteY18" fmla="*/ 478360 h 2290879"/>
                  <a:gd name="connsiteX19" fmla="*/ 576736 w 2290879"/>
                  <a:gd name="connsiteY19" fmla="*/ 580221 h 2290879"/>
                  <a:gd name="connsiteX20" fmla="*/ 940299 w 2290879"/>
                  <a:gd name="connsiteY20" fmla="*/ 370318 h 2290879"/>
                  <a:gd name="connsiteX21" fmla="*/ 1021075 w 2290879"/>
                  <a:gd name="connsiteY21" fmla="*/ 26687 h 2290879"/>
                  <a:gd name="connsiteX22" fmla="*/ 1269804 w 2290879"/>
                  <a:gd name="connsiteY22" fmla="*/ 26687 h 2290879"/>
                  <a:gd name="connsiteX23" fmla="*/ 1350581 w 2290879"/>
                  <a:gd name="connsiteY23" fmla="*/ 370319 h 2290879"/>
                  <a:gd name="connsiteX24" fmla="*/ 1714144 w 2290879"/>
                  <a:gd name="connsiteY24" fmla="*/ 580222 h 2290879"/>
                  <a:gd name="connsiteX25" fmla="*/ 1714143 w 2290879"/>
                  <a:gd name="connsiteY25" fmla="*/ 580221 h 229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90879" h="2290879">
                    <a:moveTo>
                      <a:pt x="1474517" y="579485"/>
                    </a:moveTo>
                    <a:lnTo>
                      <a:pt x="1719549" y="427725"/>
                    </a:lnTo>
                    <a:lnTo>
                      <a:pt x="1863153" y="571329"/>
                    </a:lnTo>
                    <a:lnTo>
                      <a:pt x="1711394" y="816362"/>
                    </a:lnTo>
                    <a:cubicBezTo>
                      <a:pt x="1769846" y="916888"/>
                      <a:pt x="1800467" y="1031169"/>
                      <a:pt x="1800110" y="1147452"/>
                    </a:cubicBezTo>
                    <a:lnTo>
                      <a:pt x="2054053" y="1283777"/>
                    </a:lnTo>
                    <a:lnTo>
                      <a:pt x="2001490" y="1479943"/>
                    </a:lnTo>
                    <a:lnTo>
                      <a:pt x="1713406" y="1471032"/>
                    </a:lnTo>
                    <a:cubicBezTo>
                      <a:pt x="1655574" y="1571915"/>
                      <a:pt x="1571915" y="1655574"/>
                      <a:pt x="1471031" y="1713407"/>
                    </a:cubicBezTo>
                    <a:lnTo>
                      <a:pt x="1479943" y="2001490"/>
                    </a:lnTo>
                    <a:lnTo>
                      <a:pt x="1283776" y="2054053"/>
                    </a:lnTo>
                    <a:lnTo>
                      <a:pt x="1147452" y="1800109"/>
                    </a:lnTo>
                    <a:cubicBezTo>
                      <a:pt x="1031168" y="1800466"/>
                      <a:pt x="916887" y="1769845"/>
                      <a:pt x="816361" y="1711394"/>
                    </a:cubicBezTo>
                    <a:lnTo>
                      <a:pt x="571330" y="1863154"/>
                    </a:lnTo>
                    <a:lnTo>
                      <a:pt x="427726" y="1719550"/>
                    </a:lnTo>
                    <a:lnTo>
                      <a:pt x="579485" y="1474517"/>
                    </a:lnTo>
                    <a:cubicBezTo>
                      <a:pt x="521033" y="1373991"/>
                      <a:pt x="490412" y="1259710"/>
                      <a:pt x="490769" y="1143427"/>
                    </a:cubicBezTo>
                    <a:lnTo>
                      <a:pt x="236826" y="1007102"/>
                    </a:lnTo>
                    <a:lnTo>
                      <a:pt x="289389" y="810936"/>
                    </a:lnTo>
                    <a:lnTo>
                      <a:pt x="577473" y="819847"/>
                    </a:lnTo>
                    <a:cubicBezTo>
                      <a:pt x="635305" y="718964"/>
                      <a:pt x="718964" y="635305"/>
                      <a:pt x="819848" y="577472"/>
                    </a:cubicBezTo>
                    <a:lnTo>
                      <a:pt x="810936" y="289389"/>
                    </a:lnTo>
                    <a:lnTo>
                      <a:pt x="1007103" y="236826"/>
                    </a:lnTo>
                    <a:lnTo>
                      <a:pt x="1143427" y="490770"/>
                    </a:lnTo>
                    <a:cubicBezTo>
                      <a:pt x="1259711" y="490413"/>
                      <a:pt x="1373992" y="521034"/>
                      <a:pt x="1474518" y="579485"/>
                    </a:cubicBezTo>
                    <a:lnTo>
                      <a:pt x="1474517" y="579485"/>
                    </a:lnTo>
                    <a:close/>
                  </a:path>
                </a:pathLst>
              </a:custGeom>
              <a:solidFill>
                <a:srgbClr val="442359"/>
              </a:solidFill>
              <a:ln w="10795" cap="flat" cmpd="sng" algn="ctr">
                <a:solidFill>
                  <a:srgbClr val="FFFFFF">
                    <a:hueOff val="0"/>
                    <a:satOff val="0"/>
                    <a:lumOff val="0"/>
                    <a:alphaOff val="0"/>
                  </a:srgbClr>
                </a:solidFill>
                <a:prstDash val="solid"/>
              </a:ln>
              <a:effectLst/>
            </p:spPr>
            <p:txBody>
              <a:bodyPr spcFirstLastPara="0" vert="horz" wrap="none" lIns="785289" tIns="785289" rIns="785289" bIns="78528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Segoe UI"/>
                    <a:ea typeface="+mn-ea"/>
                    <a:cs typeface="+mn-cs"/>
                  </a:rPr>
                  <a:t>ISVs &amp; </a:t>
                </a:r>
                <a:br>
                  <a:rPr kumimoji="0" lang="en-US" sz="1000" b="0" i="0" u="none" strike="noStrike" kern="0" cap="none" spc="0" normalizeH="0" baseline="0" noProof="0" dirty="0">
                    <a:ln>
                      <a:noFill/>
                    </a:ln>
                    <a:solidFill>
                      <a:srgbClr val="FFFFFF"/>
                    </a:solidFill>
                    <a:effectLst/>
                    <a:uLnTx/>
                    <a:uFillTx/>
                    <a:latin typeface="Segoe UI"/>
                    <a:ea typeface="+mn-ea"/>
                    <a:cs typeface="+mn-cs"/>
                  </a:rPr>
                </a:br>
                <a:r>
                  <a:rPr kumimoji="0" lang="en-US" sz="1000" b="0" i="0" u="none" strike="noStrike" kern="0" cap="none" spc="0" normalizeH="0" baseline="0" noProof="0" dirty="0">
                    <a:ln>
                      <a:noFill/>
                    </a:ln>
                    <a:solidFill>
                      <a:srgbClr val="FFFFFF"/>
                    </a:solidFill>
                    <a:effectLst/>
                    <a:uLnTx/>
                    <a:uFillTx/>
                    <a:latin typeface="Segoe UI"/>
                    <a:ea typeface="+mn-ea"/>
                    <a:cs typeface="+mn-cs"/>
                  </a:rPr>
                  <a:t>Customers</a:t>
                </a:r>
              </a:p>
            </p:txBody>
          </p:sp>
          <p:sp>
            <p:nvSpPr>
              <p:cNvPr id="200" name="Freeform 87"/>
              <p:cNvSpPr/>
              <p:nvPr/>
            </p:nvSpPr>
            <p:spPr>
              <a:xfrm rot="2463839">
                <a:off x="9610627" y="2974544"/>
                <a:ext cx="2178116" cy="2111435"/>
              </a:xfrm>
              <a:custGeom>
                <a:avLst/>
                <a:gdLst>
                  <a:gd name="connsiteX0" fmla="*/ 2281959 w 3214913"/>
                  <a:gd name="connsiteY0" fmla="*/ 512581 h 3214913"/>
                  <a:gd name="connsiteX1" fmla="*/ 2532028 w 3214913"/>
                  <a:gd name="connsiteY1" fmla="*/ 302737 h 3214913"/>
                  <a:gd name="connsiteX2" fmla="*/ 2731805 w 3214913"/>
                  <a:gd name="connsiteY2" fmla="*/ 470369 h 3214913"/>
                  <a:gd name="connsiteX3" fmla="*/ 2568572 w 3214913"/>
                  <a:gd name="connsiteY3" fmla="*/ 753078 h 3214913"/>
                  <a:gd name="connsiteX4" fmla="*/ 2827927 w 3214913"/>
                  <a:gd name="connsiteY4" fmla="*/ 1202295 h 3214913"/>
                  <a:gd name="connsiteX5" fmla="*/ 3154377 w 3214913"/>
                  <a:gd name="connsiteY5" fmla="*/ 1202286 h 3214913"/>
                  <a:gd name="connsiteX6" fmla="*/ 3199663 w 3214913"/>
                  <a:gd name="connsiteY6" fmla="*/ 1459114 h 3214913"/>
                  <a:gd name="connsiteX7" fmla="*/ 2892898 w 3214913"/>
                  <a:gd name="connsiteY7" fmla="*/ 1570758 h 3214913"/>
                  <a:gd name="connsiteX8" fmla="*/ 2802825 w 3214913"/>
                  <a:gd name="connsiteY8" fmla="*/ 2081588 h 3214913"/>
                  <a:gd name="connsiteX9" fmla="*/ 3052905 w 3214913"/>
                  <a:gd name="connsiteY9" fmla="*/ 2291420 h 3214913"/>
                  <a:gd name="connsiteX10" fmla="*/ 2922510 w 3214913"/>
                  <a:gd name="connsiteY10" fmla="*/ 2517270 h 3214913"/>
                  <a:gd name="connsiteX11" fmla="*/ 2615751 w 3214913"/>
                  <a:gd name="connsiteY11" fmla="*/ 2405610 h 3214913"/>
                  <a:gd name="connsiteX12" fmla="*/ 2218396 w 3214913"/>
                  <a:gd name="connsiteY12" fmla="*/ 2739031 h 3214913"/>
                  <a:gd name="connsiteX13" fmla="*/ 2275091 w 3214913"/>
                  <a:gd name="connsiteY13" fmla="*/ 3060519 h 3214913"/>
                  <a:gd name="connsiteX14" fmla="*/ 2030029 w 3214913"/>
                  <a:gd name="connsiteY14" fmla="*/ 3149714 h 3214913"/>
                  <a:gd name="connsiteX15" fmla="*/ 1866812 w 3214913"/>
                  <a:gd name="connsiteY15" fmla="*/ 2866997 h 3214913"/>
                  <a:gd name="connsiteX16" fmla="*/ 1348101 w 3214913"/>
                  <a:gd name="connsiteY16" fmla="*/ 2866997 h 3214913"/>
                  <a:gd name="connsiteX17" fmla="*/ 1184884 w 3214913"/>
                  <a:gd name="connsiteY17" fmla="*/ 3149714 h 3214913"/>
                  <a:gd name="connsiteX18" fmla="*/ 939822 w 3214913"/>
                  <a:gd name="connsiteY18" fmla="*/ 3060519 h 3214913"/>
                  <a:gd name="connsiteX19" fmla="*/ 996518 w 3214913"/>
                  <a:gd name="connsiteY19" fmla="*/ 2739031 h 3214913"/>
                  <a:gd name="connsiteX20" fmla="*/ 599162 w 3214913"/>
                  <a:gd name="connsiteY20" fmla="*/ 2405610 h 3214913"/>
                  <a:gd name="connsiteX21" fmla="*/ 292403 w 3214913"/>
                  <a:gd name="connsiteY21" fmla="*/ 2517270 h 3214913"/>
                  <a:gd name="connsiteX22" fmla="*/ 162008 w 3214913"/>
                  <a:gd name="connsiteY22" fmla="*/ 2291420 h 3214913"/>
                  <a:gd name="connsiteX23" fmla="*/ 412088 w 3214913"/>
                  <a:gd name="connsiteY23" fmla="*/ 2081589 h 3214913"/>
                  <a:gd name="connsiteX24" fmla="*/ 322015 w 3214913"/>
                  <a:gd name="connsiteY24" fmla="*/ 1570759 h 3214913"/>
                  <a:gd name="connsiteX25" fmla="*/ 15250 w 3214913"/>
                  <a:gd name="connsiteY25" fmla="*/ 1459114 h 3214913"/>
                  <a:gd name="connsiteX26" fmla="*/ 60536 w 3214913"/>
                  <a:gd name="connsiteY26" fmla="*/ 1202286 h 3214913"/>
                  <a:gd name="connsiteX27" fmla="*/ 386985 w 3214913"/>
                  <a:gd name="connsiteY27" fmla="*/ 1202295 h 3214913"/>
                  <a:gd name="connsiteX28" fmla="*/ 646340 w 3214913"/>
                  <a:gd name="connsiteY28" fmla="*/ 753078 h 3214913"/>
                  <a:gd name="connsiteX29" fmla="*/ 483108 w 3214913"/>
                  <a:gd name="connsiteY29" fmla="*/ 470369 h 3214913"/>
                  <a:gd name="connsiteX30" fmla="*/ 682885 w 3214913"/>
                  <a:gd name="connsiteY30" fmla="*/ 302737 h 3214913"/>
                  <a:gd name="connsiteX31" fmla="*/ 932954 w 3214913"/>
                  <a:gd name="connsiteY31" fmla="*/ 512581 h 3214913"/>
                  <a:gd name="connsiteX32" fmla="*/ 1420383 w 3214913"/>
                  <a:gd name="connsiteY32" fmla="*/ 335171 h 3214913"/>
                  <a:gd name="connsiteX33" fmla="*/ 1477062 w 3214913"/>
                  <a:gd name="connsiteY33" fmla="*/ 13680 h 3214913"/>
                  <a:gd name="connsiteX34" fmla="*/ 1737851 w 3214913"/>
                  <a:gd name="connsiteY34" fmla="*/ 13680 h 3214913"/>
                  <a:gd name="connsiteX35" fmla="*/ 1794530 w 3214913"/>
                  <a:gd name="connsiteY35" fmla="*/ 335171 h 3214913"/>
                  <a:gd name="connsiteX36" fmla="*/ 2281959 w 3214913"/>
                  <a:gd name="connsiteY36" fmla="*/ 512580 h 3214913"/>
                  <a:gd name="connsiteX37" fmla="*/ 2281959 w 3214913"/>
                  <a:gd name="connsiteY37" fmla="*/ 512581 h 321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14913" h="3214913">
                    <a:moveTo>
                      <a:pt x="2281959" y="512581"/>
                    </a:moveTo>
                    <a:lnTo>
                      <a:pt x="2532028" y="302737"/>
                    </a:lnTo>
                    <a:lnTo>
                      <a:pt x="2731805" y="470369"/>
                    </a:lnTo>
                    <a:lnTo>
                      <a:pt x="2568572" y="753078"/>
                    </a:lnTo>
                    <a:cubicBezTo>
                      <a:pt x="2684639" y="883646"/>
                      <a:pt x="2772886" y="1036494"/>
                      <a:pt x="2827927" y="1202295"/>
                    </a:cubicBezTo>
                    <a:lnTo>
                      <a:pt x="3154377" y="1202286"/>
                    </a:lnTo>
                    <a:lnTo>
                      <a:pt x="3199663" y="1459114"/>
                    </a:lnTo>
                    <a:lnTo>
                      <a:pt x="2892898" y="1570758"/>
                    </a:lnTo>
                    <a:cubicBezTo>
                      <a:pt x="2897884" y="1745385"/>
                      <a:pt x="2867236" y="1919198"/>
                      <a:pt x="2802825" y="2081588"/>
                    </a:cubicBezTo>
                    <a:lnTo>
                      <a:pt x="3052905" y="2291420"/>
                    </a:lnTo>
                    <a:lnTo>
                      <a:pt x="2922510" y="2517270"/>
                    </a:lnTo>
                    <a:lnTo>
                      <a:pt x="2615751" y="2405610"/>
                    </a:lnTo>
                    <a:cubicBezTo>
                      <a:pt x="2507322" y="2542587"/>
                      <a:pt x="2372120" y="2656035"/>
                      <a:pt x="2218396" y="2739031"/>
                    </a:cubicBezTo>
                    <a:lnTo>
                      <a:pt x="2275091" y="3060519"/>
                    </a:lnTo>
                    <a:lnTo>
                      <a:pt x="2030029" y="3149714"/>
                    </a:lnTo>
                    <a:lnTo>
                      <a:pt x="1866812" y="2866997"/>
                    </a:lnTo>
                    <a:cubicBezTo>
                      <a:pt x="1695703" y="2902230"/>
                      <a:pt x="1519210" y="2902231"/>
                      <a:pt x="1348101" y="2866997"/>
                    </a:cubicBezTo>
                    <a:lnTo>
                      <a:pt x="1184884" y="3149714"/>
                    </a:lnTo>
                    <a:lnTo>
                      <a:pt x="939822" y="3060519"/>
                    </a:lnTo>
                    <a:lnTo>
                      <a:pt x="996518" y="2739031"/>
                    </a:lnTo>
                    <a:cubicBezTo>
                      <a:pt x="842793" y="2656035"/>
                      <a:pt x="707592" y="2542587"/>
                      <a:pt x="599162" y="2405610"/>
                    </a:cubicBezTo>
                    <a:lnTo>
                      <a:pt x="292403" y="2517270"/>
                    </a:lnTo>
                    <a:lnTo>
                      <a:pt x="162008" y="2291420"/>
                    </a:lnTo>
                    <a:lnTo>
                      <a:pt x="412088" y="2081589"/>
                    </a:lnTo>
                    <a:cubicBezTo>
                      <a:pt x="347677" y="1919198"/>
                      <a:pt x="317029" y="1745386"/>
                      <a:pt x="322015" y="1570759"/>
                    </a:cubicBezTo>
                    <a:lnTo>
                      <a:pt x="15250" y="1459114"/>
                    </a:lnTo>
                    <a:lnTo>
                      <a:pt x="60536" y="1202286"/>
                    </a:lnTo>
                    <a:lnTo>
                      <a:pt x="386985" y="1202295"/>
                    </a:lnTo>
                    <a:cubicBezTo>
                      <a:pt x="442026" y="1036494"/>
                      <a:pt x="530273" y="883646"/>
                      <a:pt x="646340" y="753078"/>
                    </a:cubicBezTo>
                    <a:lnTo>
                      <a:pt x="483108" y="470369"/>
                    </a:lnTo>
                    <a:lnTo>
                      <a:pt x="682885" y="302737"/>
                    </a:lnTo>
                    <a:lnTo>
                      <a:pt x="932954" y="512581"/>
                    </a:lnTo>
                    <a:cubicBezTo>
                      <a:pt x="1081693" y="420950"/>
                      <a:pt x="1247543" y="360585"/>
                      <a:pt x="1420383" y="335171"/>
                    </a:cubicBezTo>
                    <a:lnTo>
                      <a:pt x="1477062" y="13680"/>
                    </a:lnTo>
                    <a:lnTo>
                      <a:pt x="1737851" y="13680"/>
                    </a:lnTo>
                    <a:lnTo>
                      <a:pt x="1794530" y="335171"/>
                    </a:lnTo>
                    <a:cubicBezTo>
                      <a:pt x="1967370" y="360585"/>
                      <a:pt x="2133220" y="420949"/>
                      <a:pt x="2281959" y="512580"/>
                    </a:cubicBezTo>
                    <a:lnTo>
                      <a:pt x="2281959" y="512581"/>
                    </a:lnTo>
                    <a:close/>
                  </a:path>
                </a:pathLst>
              </a:custGeom>
              <a:solidFill>
                <a:srgbClr val="ECDAEB"/>
              </a:solidFill>
              <a:ln w="10795" cap="flat" cmpd="sng" algn="ctr">
                <a:solidFill>
                  <a:srgbClr val="A5A5A5"/>
                </a:solidFill>
                <a:prstDash val="solid"/>
              </a:ln>
              <a:effectLst/>
            </p:spPr>
            <p:txBody>
              <a:bodyPr spcFirstLastPara="0" vert="horz" wrap="none" lIns="676821" tIns="783558" rIns="676821" bIns="839783"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a:ea typeface="+mn-ea"/>
                    <a:cs typeface="+mn-cs"/>
                  </a:rPr>
                  <a:t> </a:t>
                </a:r>
              </a:p>
            </p:txBody>
          </p:sp>
          <p:grpSp>
            <p:nvGrpSpPr>
              <p:cNvPr id="201" name="Group 200"/>
              <p:cNvGrpSpPr/>
              <p:nvPr/>
            </p:nvGrpSpPr>
            <p:grpSpPr>
              <a:xfrm>
                <a:off x="10046677" y="3496727"/>
                <a:ext cx="1334752" cy="1079199"/>
                <a:chOff x="7203644" y="5077411"/>
                <a:chExt cx="1481158" cy="1197577"/>
              </a:xfrm>
            </p:grpSpPr>
            <p:sp>
              <p:nvSpPr>
                <p:cNvPr id="203" name="TextBox 202"/>
                <p:cNvSpPr txBox="1"/>
                <p:nvPr/>
              </p:nvSpPr>
              <p:spPr>
                <a:xfrm>
                  <a:off x="7203644" y="5562871"/>
                  <a:ext cx="1474886" cy="564377"/>
                </a:xfrm>
                <a:prstGeom prst="rect">
                  <a:avLst/>
                </a:prstGeom>
                <a:solidFill>
                  <a:schemeClr val="accent3">
                    <a:lumMod val="20000"/>
                    <a:lumOff val="80000"/>
                  </a:schemeClr>
                </a:solidFill>
                <a:ln w="9525" cap="sq">
                  <a:noFill/>
                  <a:prstDash val="dot"/>
                </a:ln>
                <a:extLst>
                  <a:ext uri="{91240B29-F687-4F45-9708-019B960494DF}">
                    <a14:hiddenLine xmlns:a14="http://schemas.microsoft.com/office/drawing/2010/main" w="9525" cap="sq">
                      <a:solidFill>
                        <a:srgbClr val="FFFFFF"/>
                      </a:solidFill>
                      <a:prstDash val="dot"/>
                    </a14:hiddenLine>
                  </a:ext>
                </a:extLst>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Segoe UI"/>
                    <a:ea typeface="+mn-ea"/>
                    <a:cs typeface="+mn-cs"/>
                  </a:endParaRPr>
                </a:p>
              </p:txBody>
            </p:sp>
            <p:pic>
              <p:nvPicPr>
                <p:cNvPr id="204" name="Picture 2" descr="https://www.webpt.com/sites/default/files/marketplace_icon-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5549" y="5757335"/>
                  <a:ext cx="561380" cy="517653"/>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p:cNvSpPr txBox="1"/>
                <p:nvPr/>
              </p:nvSpPr>
              <p:spPr>
                <a:xfrm>
                  <a:off x="7209916" y="5077411"/>
                  <a:ext cx="1474886" cy="564461"/>
                </a:xfrm>
                <a:prstGeom prst="rect">
                  <a:avLst/>
                </a:prstGeom>
                <a:solidFill>
                  <a:schemeClr val="accent3">
                    <a:lumMod val="20000"/>
                    <a:lumOff val="80000"/>
                  </a:schemeClr>
                </a:solidFill>
                <a:ln w="9525" cap="sq">
                  <a:noFill/>
                  <a:prstDash val="dot"/>
                </a:ln>
                <a:extLst>
                  <a:ext uri="{91240B29-F687-4F45-9708-019B960494DF}">
                    <a14:hiddenLine xmlns:a14="http://schemas.microsoft.com/office/drawing/2010/main" w="9525" cap="sq">
                      <a:solidFill>
                        <a:srgbClr val="FFFFFF"/>
                      </a:solidFill>
                      <a:prstDash val="dot"/>
                    </a14:hiddenLine>
                  </a:ext>
                </a:extLst>
              </p:spPr>
              <p:txBody>
                <a:bodyPr wrap="square" l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000000"/>
                      </a:solidFill>
                      <a:effectLst/>
                      <a:uLnTx/>
                      <a:uFillTx/>
                      <a:latin typeface="Segoe UI"/>
                      <a:ea typeface="+mn-ea"/>
                      <a:cs typeface="+mn-cs"/>
                    </a:rPr>
                    <a:t>Blockchain</a:t>
                  </a:r>
                  <a:r>
                    <a:rPr kumimoji="0" lang="en-US" sz="1000" b="0" i="0" u="none" strike="noStrike" kern="1200" cap="none" spc="0" normalizeH="0" baseline="0" noProof="0" dirty="0">
                      <a:ln>
                        <a:noFill/>
                      </a:ln>
                      <a:solidFill>
                        <a:srgbClr val="000000"/>
                      </a:solidFill>
                      <a:effectLst/>
                      <a:uLnTx/>
                      <a:uFillTx/>
                      <a:latin typeface="Segoe UI"/>
                      <a:ea typeface="+mn-ea"/>
                      <a:cs typeface="+mn-cs"/>
                    </a:rPr>
                    <a:t> Marketplace</a:t>
                  </a:r>
                </a:p>
              </p:txBody>
            </p:sp>
          </p:grpSp>
          <p:sp>
            <p:nvSpPr>
              <p:cNvPr id="202" name="Circular Arrow 138"/>
              <p:cNvSpPr/>
              <p:nvPr/>
            </p:nvSpPr>
            <p:spPr>
              <a:xfrm rot="21097249" flipV="1">
                <a:off x="10101860" y="2810044"/>
                <a:ext cx="2108403" cy="2375983"/>
              </a:xfrm>
              <a:prstGeom prst="circularArrow">
                <a:avLst>
                  <a:gd name="adj1" fmla="val 6057"/>
                  <a:gd name="adj2" fmla="val 589391"/>
                  <a:gd name="adj3" fmla="val 1827010"/>
                  <a:gd name="adj4" fmla="val 17037501"/>
                  <a:gd name="adj5" fmla="val 7593"/>
                </a:avLst>
              </a:prstGeom>
              <a:solidFill>
                <a:srgbClr val="ECDAEB"/>
              </a:solidFill>
              <a:ln w="9525">
                <a:solidFill>
                  <a:srgbClr val="A5A5A5"/>
                </a:solidFill>
                <a:prstDash val="solid"/>
              </a:ln>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sp>
          <p:nvSpPr>
            <p:cNvPr id="196" name="Circular Arrow 82"/>
            <p:cNvSpPr/>
            <p:nvPr/>
          </p:nvSpPr>
          <p:spPr>
            <a:xfrm rot="1497605">
              <a:off x="10090936" y="1609104"/>
              <a:ext cx="2903858" cy="2475801"/>
            </a:xfrm>
            <a:prstGeom prst="circularArrow">
              <a:avLst>
                <a:gd name="adj1" fmla="val 3963"/>
                <a:gd name="adj2" fmla="val 394124"/>
                <a:gd name="adj3" fmla="val 13013943"/>
                <a:gd name="adj4" fmla="val 10523805"/>
                <a:gd name="adj5" fmla="val 4977"/>
              </a:avLst>
            </a:prstGeom>
            <a:solidFill>
              <a:srgbClr val="442359"/>
            </a:solidFill>
            <a:ln>
              <a:noFill/>
            </a:ln>
            <a:effectLst/>
          </p:spPr>
        </p:sp>
        <p:sp>
          <p:nvSpPr>
            <p:cNvPr id="197" name="Circular Arrow 83"/>
            <p:cNvSpPr/>
            <p:nvPr/>
          </p:nvSpPr>
          <p:spPr>
            <a:xfrm rot="11501109">
              <a:off x="8980584" y="3789570"/>
              <a:ext cx="2903858" cy="2475801"/>
            </a:xfrm>
            <a:prstGeom prst="circularArrow">
              <a:avLst>
                <a:gd name="adj1" fmla="val 3963"/>
                <a:gd name="adj2" fmla="val 394124"/>
                <a:gd name="adj3" fmla="val 13013943"/>
                <a:gd name="adj4" fmla="val 10523805"/>
                <a:gd name="adj5" fmla="val 4977"/>
              </a:avLst>
            </a:prstGeom>
            <a:solidFill>
              <a:srgbClr val="002060"/>
            </a:solidFill>
            <a:ln>
              <a:noFill/>
            </a:ln>
            <a:effectLst/>
          </p:spPr>
        </p:sp>
      </p:grpSp>
      <p:grpSp>
        <p:nvGrpSpPr>
          <p:cNvPr id="207" name="Group 206"/>
          <p:cNvGrpSpPr/>
          <p:nvPr/>
        </p:nvGrpSpPr>
        <p:grpSpPr>
          <a:xfrm>
            <a:off x="451513" y="1692344"/>
            <a:ext cx="4291901" cy="1292662"/>
            <a:chOff x="466167" y="2641966"/>
            <a:chExt cx="4291901" cy="1292662"/>
          </a:xfrm>
        </p:grpSpPr>
        <p:grpSp>
          <p:nvGrpSpPr>
            <p:cNvPr id="208" name="Group 207"/>
            <p:cNvGrpSpPr/>
            <p:nvPr/>
          </p:nvGrpSpPr>
          <p:grpSpPr>
            <a:xfrm>
              <a:off x="466167" y="2641966"/>
              <a:ext cx="934174" cy="934174"/>
              <a:chOff x="6923559" y="1249531"/>
              <a:chExt cx="1130350" cy="1130350"/>
            </a:xfrm>
          </p:grpSpPr>
          <p:sp>
            <p:nvSpPr>
              <p:cNvPr id="210" name="Oval 209"/>
              <p:cNvSpPr/>
              <p:nvPr/>
            </p:nvSpPr>
            <p:spPr bwMode="auto">
              <a:xfrm>
                <a:off x="6923559" y="1249531"/>
                <a:ext cx="1130350" cy="1130350"/>
              </a:xfrm>
              <a:prstGeom prst="ellipse">
                <a:avLst/>
              </a:prstGeom>
              <a:solidFill>
                <a:schemeClr val="accent1"/>
              </a:solidFill>
              <a:ln w="190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11" name="Group 210"/>
              <p:cNvGrpSpPr>
                <a:grpSpLocks noChangeAspect="1"/>
              </p:cNvGrpSpPr>
              <p:nvPr/>
            </p:nvGrpSpPr>
            <p:grpSpPr>
              <a:xfrm>
                <a:off x="7210247" y="1600810"/>
                <a:ext cx="556974" cy="467984"/>
                <a:chOff x="6699549" y="4371349"/>
                <a:chExt cx="797041" cy="669695"/>
              </a:xfrm>
              <a:solidFill>
                <a:schemeClr val="bg1"/>
              </a:solidFill>
            </p:grpSpPr>
            <p:grpSp>
              <p:nvGrpSpPr>
                <p:cNvPr id="212" name="Group 211"/>
                <p:cNvGrpSpPr>
                  <a:grpSpLocks noChangeAspect="1"/>
                </p:cNvGrpSpPr>
                <p:nvPr/>
              </p:nvGrpSpPr>
              <p:grpSpPr bwMode="auto">
                <a:xfrm>
                  <a:off x="6978834" y="4371349"/>
                  <a:ext cx="517756" cy="524481"/>
                  <a:chOff x="404" y="947"/>
                  <a:chExt cx="462" cy="468"/>
                </a:xfrm>
                <a:grpFill/>
              </p:grpSpPr>
              <p:sp>
                <p:nvSpPr>
                  <p:cNvPr id="214" name="Freeform 10"/>
                  <p:cNvSpPr>
                    <a:spLocks noEditPoints="1"/>
                  </p:cNvSpPr>
                  <p:nvPr/>
                </p:nvSpPr>
                <p:spPr bwMode="auto">
                  <a:xfrm>
                    <a:off x="404" y="947"/>
                    <a:ext cx="368" cy="458"/>
                  </a:xfrm>
                  <a:custGeom>
                    <a:avLst/>
                    <a:gdLst>
                      <a:gd name="T0" fmla="*/ 57 w 1525"/>
                      <a:gd name="T1" fmla="*/ 1900 h 1900"/>
                      <a:gd name="T2" fmla="*/ 1013 w 1525"/>
                      <a:gd name="T3" fmla="*/ 1900 h 1900"/>
                      <a:gd name="T4" fmla="*/ 1069 w 1525"/>
                      <a:gd name="T5" fmla="*/ 1900 h 1900"/>
                      <a:gd name="T6" fmla="*/ 1069 w 1525"/>
                      <a:gd name="T7" fmla="*/ 1899 h 1900"/>
                      <a:gd name="T8" fmla="*/ 1103 w 1525"/>
                      <a:gd name="T9" fmla="*/ 1882 h 1900"/>
                      <a:gd name="T10" fmla="*/ 1507 w 1525"/>
                      <a:gd name="T11" fmla="*/ 1481 h 1900"/>
                      <a:gd name="T12" fmla="*/ 1524 w 1525"/>
                      <a:gd name="T13" fmla="*/ 1448 h 1900"/>
                      <a:gd name="T14" fmla="*/ 1525 w 1525"/>
                      <a:gd name="T15" fmla="*/ 1448 h 1900"/>
                      <a:gd name="T16" fmla="*/ 1525 w 1525"/>
                      <a:gd name="T17" fmla="*/ 1392 h 1900"/>
                      <a:gd name="T18" fmla="*/ 1525 w 1525"/>
                      <a:gd name="T19" fmla="*/ 955 h 1900"/>
                      <a:gd name="T20" fmla="*/ 1525 w 1525"/>
                      <a:gd name="T21" fmla="*/ 865 h 1900"/>
                      <a:gd name="T22" fmla="*/ 1525 w 1525"/>
                      <a:gd name="T23" fmla="*/ 736 h 1900"/>
                      <a:gd name="T24" fmla="*/ 1525 w 1525"/>
                      <a:gd name="T25" fmla="*/ 594 h 1900"/>
                      <a:gd name="T26" fmla="*/ 1525 w 1525"/>
                      <a:gd name="T27" fmla="*/ 57 h 1900"/>
                      <a:gd name="T28" fmla="*/ 1525 w 1525"/>
                      <a:gd name="T29" fmla="*/ 0 h 1900"/>
                      <a:gd name="T30" fmla="*/ 1468 w 1525"/>
                      <a:gd name="T31" fmla="*/ 0 h 1900"/>
                      <a:gd name="T32" fmla="*/ 57 w 1525"/>
                      <a:gd name="T33" fmla="*/ 0 h 1900"/>
                      <a:gd name="T34" fmla="*/ 0 w 1525"/>
                      <a:gd name="T35" fmla="*/ 0 h 1900"/>
                      <a:gd name="T36" fmla="*/ 0 w 1525"/>
                      <a:gd name="T37" fmla="*/ 57 h 1900"/>
                      <a:gd name="T38" fmla="*/ 0 w 1525"/>
                      <a:gd name="T39" fmla="*/ 1844 h 1900"/>
                      <a:gd name="T40" fmla="*/ 0 w 1525"/>
                      <a:gd name="T41" fmla="*/ 1900 h 1900"/>
                      <a:gd name="T42" fmla="*/ 57 w 1525"/>
                      <a:gd name="T43" fmla="*/ 1900 h 1900"/>
                      <a:gd name="T44" fmla="*/ 1460 w 1525"/>
                      <a:gd name="T45" fmla="*/ 933 h 1900"/>
                      <a:gd name="T46" fmla="*/ 1460 w 1525"/>
                      <a:gd name="T47" fmla="*/ 1408 h 1900"/>
                      <a:gd name="T48" fmla="*/ 1028 w 1525"/>
                      <a:gd name="T49" fmla="*/ 1835 h 1900"/>
                      <a:gd name="T50" fmla="*/ 66 w 1525"/>
                      <a:gd name="T51" fmla="*/ 1835 h 1900"/>
                      <a:gd name="T52" fmla="*/ 66 w 1525"/>
                      <a:gd name="T53" fmla="*/ 65 h 1900"/>
                      <a:gd name="T54" fmla="*/ 1460 w 1525"/>
                      <a:gd name="T55" fmla="*/ 65 h 1900"/>
                      <a:gd name="T56" fmla="*/ 1460 w 1525"/>
                      <a:gd name="T57" fmla="*/ 594 h 1900"/>
                      <a:gd name="T58" fmla="*/ 1460 w 1525"/>
                      <a:gd name="T59" fmla="*/ 671 h 1900"/>
                      <a:gd name="T60" fmla="*/ 1460 w 1525"/>
                      <a:gd name="T61" fmla="*/ 933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5" h="1900">
                        <a:moveTo>
                          <a:pt x="57" y="1900"/>
                        </a:moveTo>
                        <a:lnTo>
                          <a:pt x="1013" y="1900"/>
                        </a:lnTo>
                        <a:lnTo>
                          <a:pt x="1069" y="1900"/>
                        </a:lnTo>
                        <a:lnTo>
                          <a:pt x="1069" y="1899"/>
                        </a:lnTo>
                        <a:cubicBezTo>
                          <a:pt x="1082" y="1898"/>
                          <a:pt x="1094" y="1892"/>
                          <a:pt x="1103" y="1882"/>
                        </a:cubicBezTo>
                        <a:lnTo>
                          <a:pt x="1507" y="1481"/>
                        </a:lnTo>
                        <a:cubicBezTo>
                          <a:pt x="1517" y="1472"/>
                          <a:pt x="1522" y="1460"/>
                          <a:pt x="1524" y="1448"/>
                        </a:cubicBezTo>
                        <a:lnTo>
                          <a:pt x="1525" y="1448"/>
                        </a:lnTo>
                        <a:lnTo>
                          <a:pt x="1525" y="1392"/>
                        </a:lnTo>
                        <a:lnTo>
                          <a:pt x="1525" y="955"/>
                        </a:lnTo>
                        <a:lnTo>
                          <a:pt x="1525" y="865"/>
                        </a:lnTo>
                        <a:lnTo>
                          <a:pt x="1525" y="736"/>
                        </a:lnTo>
                        <a:lnTo>
                          <a:pt x="1525" y="594"/>
                        </a:lnTo>
                        <a:lnTo>
                          <a:pt x="1525" y="57"/>
                        </a:lnTo>
                        <a:lnTo>
                          <a:pt x="1525" y="0"/>
                        </a:lnTo>
                        <a:lnTo>
                          <a:pt x="1468" y="0"/>
                        </a:lnTo>
                        <a:lnTo>
                          <a:pt x="57" y="0"/>
                        </a:lnTo>
                        <a:lnTo>
                          <a:pt x="0" y="0"/>
                        </a:lnTo>
                        <a:lnTo>
                          <a:pt x="0" y="57"/>
                        </a:lnTo>
                        <a:lnTo>
                          <a:pt x="0" y="1844"/>
                        </a:lnTo>
                        <a:lnTo>
                          <a:pt x="0" y="1900"/>
                        </a:lnTo>
                        <a:lnTo>
                          <a:pt x="57" y="1900"/>
                        </a:lnTo>
                        <a:close/>
                        <a:moveTo>
                          <a:pt x="1460" y="933"/>
                        </a:moveTo>
                        <a:lnTo>
                          <a:pt x="1460" y="1408"/>
                        </a:lnTo>
                        <a:lnTo>
                          <a:pt x="1028" y="1835"/>
                        </a:lnTo>
                        <a:lnTo>
                          <a:pt x="66" y="1835"/>
                        </a:lnTo>
                        <a:lnTo>
                          <a:pt x="66" y="65"/>
                        </a:lnTo>
                        <a:lnTo>
                          <a:pt x="1460" y="65"/>
                        </a:lnTo>
                        <a:lnTo>
                          <a:pt x="1460" y="594"/>
                        </a:lnTo>
                        <a:lnTo>
                          <a:pt x="1460" y="671"/>
                        </a:lnTo>
                        <a:lnTo>
                          <a:pt x="1460" y="933"/>
                        </a:ln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5" name="Rectangle 11"/>
                  <p:cNvSpPr>
                    <a:spLocks noChangeArrowheads="1"/>
                  </p:cNvSpPr>
                  <p:nvPr/>
                </p:nvSpPr>
                <p:spPr bwMode="auto">
                  <a:xfrm>
                    <a:off x="469" y="1081"/>
                    <a:ext cx="96" cy="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6" name="Rectangle 12"/>
                  <p:cNvSpPr>
                    <a:spLocks noChangeArrowheads="1"/>
                  </p:cNvSpPr>
                  <p:nvPr/>
                </p:nvSpPr>
                <p:spPr bwMode="auto">
                  <a:xfrm>
                    <a:off x="470" y="1145"/>
                    <a:ext cx="227"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7" name="Rectangle 13"/>
                  <p:cNvSpPr>
                    <a:spLocks noChangeArrowheads="1"/>
                  </p:cNvSpPr>
                  <p:nvPr/>
                </p:nvSpPr>
                <p:spPr bwMode="auto">
                  <a:xfrm>
                    <a:off x="474" y="1210"/>
                    <a:ext cx="226"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8" name="Freeform 14"/>
                  <p:cNvSpPr>
                    <a:spLocks/>
                  </p:cNvSpPr>
                  <p:nvPr/>
                </p:nvSpPr>
                <p:spPr bwMode="auto">
                  <a:xfrm>
                    <a:off x="702" y="1373"/>
                    <a:ext cx="44" cy="42"/>
                  </a:xfrm>
                  <a:custGeom>
                    <a:avLst/>
                    <a:gdLst>
                      <a:gd name="T0" fmla="*/ 18 w 44"/>
                      <a:gd name="T1" fmla="*/ 0 h 42"/>
                      <a:gd name="T2" fmla="*/ 0 w 44"/>
                      <a:gd name="T3" fmla="*/ 42 h 42"/>
                      <a:gd name="T4" fmla="*/ 44 w 44"/>
                      <a:gd name="T5" fmla="*/ 25 h 42"/>
                      <a:gd name="T6" fmla="*/ 18 w 44"/>
                      <a:gd name="T7" fmla="*/ 0 h 42"/>
                    </a:gdLst>
                    <a:ahLst/>
                    <a:cxnLst>
                      <a:cxn ang="0">
                        <a:pos x="T0" y="T1"/>
                      </a:cxn>
                      <a:cxn ang="0">
                        <a:pos x="T2" y="T3"/>
                      </a:cxn>
                      <a:cxn ang="0">
                        <a:pos x="T4" y="T5"/>
                      </a:cxn>
                      <a:cxn ang="0">
                        <a:pos x="T6" y="T7"/>
                      </a:cxn>
                    </a:cxnLst>
                    <a:rect l="0" t="0" r="r" b="b"/>
                    <a:pathLst>
                      <a:path w="44" h="42">
                        <a:moveTo>
                          <a:pt x="18" y="0"/>
                        </a:moveTo>
                        <a:lnTo>
                          <a:pt x="0" y="42"/>
                        </a:lnTo>
                        <a:lnTo>
                          <a:pt x="44" y="25"/>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19" name="Freeform 15"/>
                  <p:cNvSpPr>
                    <a:spLocks/>
                  </p:cNvSpPr>
                  <p:nvPr/>
                </p:nvSpPr>
                <p:spPr bwMode="auto">
                  <a:xfrm>
                    <a:off x="726" y="1279"/>
                    <a:ext cx="112" cy="114"/>
                  </a:xfrm>
                  <a:custGeom>
                    <a:avLst/>
                    <a:gdLst>
                      <a:gd name="T0" fmla="*/ 0 w 112"/>
                      <a:gd name="T1" fmla="*/ 87 h 114"/>
                      <a:gd name="T2" fmla="*/ 26 w 112"/>
                      <a:gd name="T3" fmla="*/ 114 h 114"/>
                      <a:gd name="T4" fmla="*/ 112 w 112"/>
                      <a:gd name="T5" fmla="*/ 27 h 114"/>
                      <a:gd name="T6" fmla="*/ 86 w 112"/>
                      <a:gd name="T7" fmla="*/ 0 h 114"/>
                      <a:gd name="T8" fmla="*/ 0 w 112"/>
                      <a:gd name="T9" fmla="*/ 87 h 114"/>
                    </a:gdLst>
                    <a:ahLst/>
                    <a:cxnLst>
                      <a:cxn ang="0">
                        <a:pos x="T0" y="T1"/>
                      </a:cxn>
                      <a:cxn ang="0">
                        <a:pos x="T2" y="T3"/>
                      </a:cxn>
                      <a:cxn ang="0">
                        <a:pos x="T4" y="T5"/>
                      </a:cxn>
                      <a:cxn ang="0">
                        <a:pos x="T6" y="T7"/>
                      </a:cxn>
                      <a:cxn ang="0">
                        <a:pos x="T8" y="T9"/>
                      </a:cxn>
                    </a:cxnLst>
                    <a:rect l="0" t="0" r="r" b="b"/>
                    <a:pathLst>
                      <a:path w="112" h="114">
                        <a:moveTo>
                          <a:pt x="0" y="87"/>
                        </a:moveTo>
                        <a:lnTo>
                          <a:pt x="26" y="114"/>
                        </a:lnTo>
                        <a:lnTo>
                          <a:pt x="112" y="27"/>
                        </a:lnTo>
                        <a:lnTo>
                          <a:pt x="86" y="0"/>
                        </a:ln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0" name="Freeform 16"/>
                  <p:cNvSpPr>
                    <a:spLocks/>
                  </p:cNvSpPr>
                  <p:nvPr/>
                </p:nvSpPr>
                <p:spPr bwMode="auto">
                  <a:xfrm>
                    <a:off x="817" y="1254"/>
                    <a:ext cx="49" cy="48"/>
                  </a:xfrm>
                  <a:custGeom>
                    <a:avLst/>
                    <a:gdLst>
                      <a:gd name="T0" fmla="*/ 0 w 204"/>
                      <a:gd name="T1" fmla="*/ 87 h 196"/>
                      <a:gd name="T2" fmla="*/ 108 w 204"/>
                      <a:gd name="T3" fmla="*/ 196 h 196"/>
                      <a:gd name="T4" fmla="*/ 194 w 204"/>
                      <a:gd name="T5" fmla="*/ 104 h 196"/>
                      <a:gd name="T6" fmla="*/ 181 w 204"/>
                      <a:gd name="T7" fmla="*/ 31 h 196"/>
                      <a:gd name="T8" fmla="*/ 109 w 204"/>
                      <a:gd name="T9" fmla="*/ 4 h 196"/>
                      <a:gd name="T10" fmla="*/ 0 w 204"/>
                      <a:gd name="T11" fmla="*/ 87 h 196"/>
                    </a:gdLst>
                    <a:ahLst/>
                    <a:cxnLst>
                      <a:cxn ang="0">
                        <a:pos x="T0" y="T1"/>
                      </a:cxn>
                      <a:cxn ang="0">
                        <a:pos x="T2" y="T3"/>
                      </a:cxn>
                      <a:cxn ang="0">
                        <a:pos x="T4" y="T5"/>
                      </a:cxn>
                      <a:cxn ang="0">
                        <a:pos x="T6" y="T7"/>
                      </a:cxn>
                      <a:cxn ang="0">
                        <a:pos x="T8" y="T9"/>
                      </a:cxn>
                      <a:cxn ang="0">
                        <a:pos x="T10" y="T11"/>
                      </a:cxn>
                    </a:cxnLst>
                    <a:rect l="0" t="0" r="r" b="b"/>
                    <a:pathLst>
                      <a:path w="204" h="196">
                        <a:moveTo>
                          <a:pt x="0" y="87"/>
                        </a:moveTo>
                        <a:lnTo>
                          <a:pt x="108" y="196"/>
                        </a:lnTo>
                        <a:cubicBezTo>
                          <a:pt x="127" y="176"/>
                          <a:pt x="188" y="126"/>
                          <a:pt x="194" y="104"/>
                        </a:cubicBezTo>
                        <a:cubicBezTo>
                          <a:pt x="197" y="89"/>
                          <a:pt x="204" y="59"/>
                          <a:pt x="181" y="31"/>
                        </a:cubicBezTo>
                        <a:cubicBezTo>
                          <a:pt x="156" y="3"/>
                          <a:pt x="130" y="0"/>
                          <a:pt x="109" y="4"/>
                        </a:cubicBezTo>
                        <a:cubicBezTo>
                          <a:pt x="69" y="10"/>
                          <a:pt x="29" y="59"/>
                          <a:pt x="0" y="87"/>
                        </a:cubicBezTo>
                        <a:close/>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1" name="Rectangle 17"/>
                  <p:cNvSpPr>
                    <a:spLocks noChangeArrowheads="1"/>
                  </p:cNvSpPr>
                  <p:nvPr/>
                </p:nvSpPr>
                <p:spPr bwMode="auto">
                  <a:xfrm>
                    <a:off x="458" y="987"/>
                    <a:ext cx="26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2" name="Oval 18"/>
                  <p:cNvSpPr>
                    <a:spLocks noChangeArrowheads="1"/>
                  </p:cNvSpPr>
                  <p:nvPr/>
                </p:nvSpPr>
                <p:spPr bwMode="auto">
                  <a:xfrm>
                    <a:off x="450"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3" name="Oval 19"/>
                  <p:cNvSpPr>
                    <a:spLocks noChangeArrowheads="1"/>
                  </p:cNvSpPr>
                  <p:nvPr/>
                </p:nvSpPr>
                <p:spPr bwMode="auto">
                  <a:xfrm>
                    <a:off x="472" y="984"/>
                    <a:ext cx="14"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4" name="Oval 20"/>
                  <p:cNvSpPr>
                    <a:spLocks noChangeArrowheads="1"/>
                  </p:cNvSpPr>
                  <p:nvPr/>
                </p:nvSpPr>
                <p:spPr bwMode="auto">
                  <a:xfrm>
                    <a:off x="493" y="984"/>
                    <a:ext cx="14"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5" name="Oval 21"/>
                  <p:cNvSpPr>
                    <a:spLocks noChangeArrowheads="1"/>
                  </p:cNvSpPr>
                  <p:nvPr/>
                </p:nvSpPr>
                <p:spPr bwMode="auto">
                  <a:xfrm>
                    <a:off x="515"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6" name="Oval 22"/>
                  <p:cNvSpPr>
                    <a:spLocks noChangeArrowheads="1"/>
                  </p:cNvSpPr>
                  <p:nvPr/>
                </p:nvSpPr>
                <p:spPr bwMode="auto">
                  <a:xfrm>
                    <a:off x="536"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7" name="Oval 23"/>
                  <p:cNvSpPr>
                    <a:spLocks noChangeArrowheads="1"/>
                  </p:cNvSpPr>
                  <p:nvPr/>
                </p:nvSpPr>
                <p:spPr bwMode="auto">
                  <a:xfrm>
                    <a:off x="557"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8" name="Oval 24"/>
                  <p:cNvSpPr>
                    <a:spLocks noChangeArrowheads="1"/>
                  </p:cNvSpPr>
                  <p:nvPr/>
                </p:nvSpPr>
                <p:spPr bwMode="auto">
                  <a:xfrm>
                    <a:off x="579" y="984"/>
                    <a:ext cx="14"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29" name="Oval 25"/>
                  <p:cNvSpPr>
                    <a:spLocks noChangeArrowheads="1"/>
                  </p:cNvSpPr>
                  <p:nvPr/>
                </p:nvSpPr>
                <p:spPr bwMode="auto">
                  <a:xfrm>
                    <a:off x="600"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0" name="Oval 26"/>
                  <p:cNvSpPr>
                    <a:spLocks noChangeArrowheads="1"/>
                  </p:cNvSpPr>
                  <p:nvPr/>
                </p:nvSpPr>
                <p:spPr bwMode="auto">
                  <a:xfrm>
                    <a:off x="622" y="984"/>
                    <a:ext cx="14"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1" name="Oval 27"/>
                  <p:cNvSpPr>
                    <a:spLocks noChangeArrowheads="1"/>
                  </p:cNvSpPr>
                  <p:nvPr/>
                </p:nvSpPr>
                <p:spPr bwMode="auto">
                  <a:xfrm>
                    <a:off x="643" y="984"/>
                    <a:ext cx="14"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2" name="Oval 28"/>
                  <p:cNvSpPr>
                    <a:spLocks noChangeArrowheads="1"/>
                  </p:cNvSpPr>
                  <p:nvPr/>
                </p:nvSpPr>
                <p:spPr bwMode="auto">
                  <a:xfrm>
                    <a:off x="664"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3" name="Oval 29"/>
                  <p:cNvSpPr>
                    <a:spLocks noChangeArrowheads="1"/>
                  </p:cNvSpPr>
                  <p:nvPr/>
                </p:nvSpPr>
                <p:spPr bwMode="auto">
                  <a:xfrm>
                    <a:off x="685" y="984"/>
                    <a:ext cx="15"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sp>
                <p:nvSpPr>
                  <p:cNvPr id="234" name="Oval 30"/>
                  <p:cNvSpPr>
                    <a:spLocks noChangeArrowheads="1"/>
                  </p:cNvSpPr>
                  <p:nvPr/>
                </p:nvSpPr>
                <p:spPr bwMode="auto">
                  <a:xfrm>
                    <a:off x="706" y="984"/>
                    <a:ext cx="16" cy="15"/>
                  </a:xfrm>
                  <a:prstGeom prst="ellipse">
                    <a:avLst/>
                  </a:pr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sp>
              <p:nvSpPr>
                <p:cNvPr id="213" name="Freeform 6"/>
                <p:cNvSpPr>
                  <a:spLocks noChangeAspect="1" noEditPoints="1"/>
                </p:cNvSpPr>
                <p:nvPr/>
              </p:nvSpPr>
              <p:spPr bwMode="auto">
                <a:xfrm>
                  <a:off x="6699549" y="4677806"/>
                  <a:ext cx="365760" cy="363238"/>
                </a:xfrm>
                <a:custGeom>
                  <a:avLst/>
                  <a:gdLst>
                    <a:gd name="T0" fmla="*/ 827 w 2410"/>
                    <a:gd name="T1" fmla="*/ 177 h 2391"/>
                    <a:gd name="T2" fmla="*/ 366 w 2410"/>
                    <a:gd name="T3" fmla="*/ 374 h 2391"/>
                    <a:gd name="T4" fmla="*/ 177 w 2410"/>
                    <a:gd name="T5" fmla="*/ 834 h 2391"/>
                    <a:gd name="T6" fmla="*/ 375 w 2410"/>
                    <a:gd name="T7" fmla="*/ 1295 h 2391"/>
                    <a:gd name="T8" fmla="*/ 843 w 2410"/>
                    <a:gd name="T9" fmla="*/ 1490 h 2391"/>
                    <a:gd name="T10" fmla="*/ 1304 w 2410"/>
                    <a:gd name="T11" fmla="*/ 1293 h 2391"/>
                    <a:gd name="T12" fmla="*/ 1491 w 2410"/>
                    <a:gd name="T13" fmla="*/ 826 h 2391"/>
                    <a:gd name="T14" fmla="*/ 1294 w 2410"/>
                    <a:gd name="T15" fmla="*/ 365 h 2391"/>
                    <a:gd name="T16" fmla="*/ 827 w 2410"/>
                    <a:gd name="T17" fmla="*/ 177 h 2391"/>
                    <a:gd name="T18" fmla="*/ 2041 w 2410"/>
                    <a:gd name="T19" fmla="*/ 1735 h 2391"/>
                    <a:gd name="T20" fmla="*/ 2323 w 2410"/>
                    <a:gd name="T21" fmla="*/ 1973 h 2391"/>
                    <a:gd name="T22" fmla="*/ 2320 w 2410"/>
                    <a:gd name="T23" fmla="*/ 2291 h 2391"/>
                    <a:gd name="T24" fmla="*/ 1999 w 2410"/>
                    <a:gd name="T25" fmla="*/ 2305 h 2391"/>
                    <a:gd name="T26" fmla="*/ 1759 w 2410"/>
                    <a:gd name="T27" fmla="*/ 2020 h 2391"/>
                    <a:gd name="T28" fmla="*/ 1910 w 2410"/>
                    <a:gd name="T29" fmla="*/ 1887 h 2391"/>
                    <a:gd name="T30" fmla="*/ 2041 w 2410"/>
                    <a:gd name="T31" fmla="*/ 1735 h 2391"/>
                    <a:gd name="T32" fmla="*/ 1566 w 2410"/>
                    <a:gd name="T33" fmla="*/ 1346 h 2391"/>
                    <a:gd name="T34" fmla="*/ 1985 w 2410"/>
                    <a:gd name="T35" fmla="*/ 1688 h 2391"/>
                    <a:gd name="T36" fmla="*/ 1860 w 2410"/>
                    <a:gd name="T37" fmla="*/ 1838 h 2391"/>
                    <a:gd name="T38" fmla="*/ 1715 w 2410"/>
                    <a:gd name="T39" fmla="*/ 1962 h 2391"/>
                    <a:gd name="T40" fmla="*/ 1364 w 2410"/>
                    <a:gd name="T41" fmla="*/ 1551 h 2391"/>
                    <a:gd name="T42" fmla="*/ 1471 w 2410"/>
                    <a:gd name="T43" fmla="*/ 1459 h 2391"/>
                    <a:gd name="T44" fmla="*/ 1566 w 2410"/>
                    <a:gd name="T45" fmla="*/ 1346 h 2391"/>
                    <a:gd name="T46" fmla="*/ 238 w 2410"/>
                    <a:gd name="T47" fmla="*/ 245 h 2391"/>
                    <a:gd name="T48" fmla="*/ 825 w 2410"/>
                    <a:gd name="T49" fmla="*/ 4 h 2391"/>
                    <a:gd name="T50" fmla="*/ 1416 w 2410"/>
                    <a:gd name="T51" fmla="*/ 238 h 2391"/>
                    <a:gd name="T52" fmla="*/ 1664 w 2410"/>
                    <a:gd name="T53" fmla="*/ 824 h 2391"/>
                    <a:gd name="T54" fmla="*/ 1423 w 2410"/>
                    <a:gd name="T55" fmla="*/ 1417 h 2391"/>
                    <a:gd name="T56" fmla="*/ 838 w 2410"/>
                    <a:gd name="T57" fmla="*/ 1665 h 2391"/>
                    <a:gd name="T58" fmla="*/ 253 w 2410"/>
                    <a:gd name="T59" fmla="*/ 1422 h 2391"/>
                    <a:gd name="T60" fmla="*/ 4 w 2410"/>
                    <a:gd name="T61" fmla="*/ 836 h 2391"/>
                    <a:gd name="T62" fmla="*/ 238 w 2410"/>
                    <a:gd name="T63" fmla="*/ 245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0" h="2391">
                      <a:moveTo>
                        <a:pt x="827" y="177"/>
                      </a:moveTo>
                      <a:cubicBezTo>
                        <a:pt x="661" y="178"/>
                        <a:pt x="494" y="239"/>
                        <a:pt x="366" y="374"/>
                      </a:cubicBezTo>
                      <a:cubicBezTo>
                        <a:pt x="237" y="503"/>
                        <a:pt x="177" y="668"/>
                        <a:pt x="177" y="834"/>
                      </a:cubicBezTo>
                      <a:cubicBezTo>
                        <a:pt x="180" y="1008"/>
                        <a:pt x="241" y="1175"/>
                        <a:pt x="375" y="1295"/>
                      </a:cubicBezTo>
                      <a:cubicBezTo>
                        <a:pt x="503" y="1425"/>
                        <a:pt x="670" y="1492"/>
                        <a:pt x="843" y="1490"/>
                      </a:cubicBezTo>
                      <a:cubicBezTo>
                        <a:pt x="1007" y="1482"/>
                        <a:pt x="1175" y="1421"/>
                        <a:pt x="1304" y="1293"/>
                      </a:cubicBezTo>
                      <a:cubicBezTo>
                        <a:pt x="1426" y="1166"/>
                        <a:pt x="1491" y="992"/>
                        <a:pt x="1491" y="826"/>
                      </a:cubicBezTo>
                      <a:cubicBezTo>
                        <a:pt x="1490" y="660"/>
                        <a:pt x="1420" y="487"/>
                        <a:pt x="1294" y="365"/>
                      </a:cubicBezTo>
                      <a:cubicBezTo>
                        <a:pt x="1165" y="235"/>
                        <a:pt x="993" y="177"/>
                        <a:pt x="827" y="177"/>
                      </a:cubicBezTo>
                      <a:moveTo>
                        <a:pt x="2041" y="1735"/>
                      </a:moveTo>
                      <a:cubicBezTo>
                        <a:pt x="2323" y="1973"/>
                        <a:pt x="2323" y="1973"/>
                        <a:pt x="2323" y="1973"/>
                      </a:cubicBezTo>
                      <a:cubicBezTo>
                        <a:pt x="2410" y="2059"/>
                        <a:pt x="2406" y="2204"/>
                        <a:pt x="2320" y="2291"/>
                      </a:cubicBezTo>
                      <a:cubicBezTo>
                        <a:pt x="2229" y="2388"/>
                        <a:pt x="2086" y="2391"/>
                        <a:pt x="1999" y="2305"/>
                      </a:cubicBezTo>
                      <a:cubicBezTo>
                        <a:pt x="1759" y="2020"/>
                        <a:pt x="1759" y="2020"/>
                        <a:pt x="1759" y="2020"/>
                      </a:cubicBezTo>
                      <a:cubicBezTo>
                        <a:pt x="1811" y="1985"/>
                        <a:pt x="1860" y="1936"/>
                        <a:pt x="1910" y="1887"/>
                      </a:cubicBezTo>
                      <a:cubicBezTo>
                        <a:pt x="1960" y="1845"/>
                        <a:pt x="2001" y="1790"/>
                        <a:pt x="2041" y="1735"/>
                      </a:cubicBezTo>
                      <a:moveTo>
                        <a:pt x="1566" y="1346"/>
                      </a:moveTo>
                      <a:cubicBezTo>
                        <a:pt x="1985" y="1688"/>
                        <a:pt x="1985" y="1688"/>
                        <a:pt x="1985" y="1688"/>
                      </a:cubicBezTo>
                      <a:cubicBezTo>
                        <a:pt x="1944" y="1743"/>
                        <a:pt x="1902" y="1790"/>
                        <a:pt x="1860" y="1838"/>
                      </a:cubicBezTo>
                      <a:cubicBezTo>
                        <a:pt x="1811" y="1887"/>
                        <a:pt x="1761" y="1929"/>
                        <a:pt x="1715" y="1962"/>
                      </a:cubicBezTo>
                      <a:cubicBezTo>
                        <a:pt x="1364" y="1551"/>
                        <a:pt x="1364" y="1551"/>
                        <a:pt x="1364" y="1551"/>
                      </a:cubicBezTo>
                      <a:cubicBezTo>
                        <a:pt x="1403" y="1527"/>
                        <a:pt x="1441" y="1496"/>
                        <a:pt x="1471" y="1459"/>
                      </a:cubicBezTo>
                      <a:cubicBezTo>
                        <a:pt x="1509" y="1427"/>
                        <a:pt x="1538" y="1390"/>
                        <a:pt x="1566" y="1346"/>
                      </a:cubicBezTo>
                      <a:moveTo>
                        <a:pt x="238" y="245"/>
                      </a:moveTo>
                      <a:cubicBezTo>
                        <a:pt x="398" y="87"/>
                        <a:pt x="612" y="0"/>
                        <a:pt x="825" y="4"/>
                      </a:cubicBezTo>
                      <a:cubicBezTo>
                        <a:pt x="1036" y="0"/>
                        <a:pt x="1250" y="79"/>
                        <a:pt x="1416" y="238"/>
                      </a:cubicBezTo>
                      <a:cubicBezTo>
                        <a:pt x="1581" y="397"/>
                        <a:pt x="1661" y="613"/>
                        <a:pt x="1664" y="824"/>
                      </a:cubicBezTo>
                      <a:cubicBezTo>
                        <a:pt x="1668" y="1035"/>
                        <a:pt x="1589" y="1250"/>
                        <a:pt x="1423" y="1417"/>
                      </a:cubicBezTo>
                      <a:cubicBezTo>
                        <a:pt x="1263" y="1575"/>
                        <a:pt x="1056" y="1660"/>
                        <a:pt x="838" y="1665"/>
                      </a:cubicBezTo>
                      <a:cubicBezTo>
                        <a:pt x="627" y="1668"/>
                        <a:pt x="411" y="1582"/>
                        <a:pt x="253" y="1422"/>
                      </a:cubicBezTo>
                      <a:cubicBezTo>
                        <a:pt x="88" y="1263"/>
                        <a:pt x="0" y="1049"/>
                        <a:pt x="4" y="836"/>
                      </a:cubicBezTo>
                      <a:cubicBezTo>
                        <a:pt x="1" y="625"/>
                        <a:pt x="80" y="410"/>
                        <a:pt x="238" y="245"/>
                      </a:cubicBezTo>
                    </a:path>
                  </a:pathLst>
                </a:custGeom>
                <a:grp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3260" tIns="46630" rIns="93260" bIns="46630" numCol="1" anchor="t" anchorCtr="0" compatLnSpc="1">
                  <a:prstTxWarp prst="textNoShape">
                    <a:avLst/>
                  </a:prstTxWarp>
                </a:bodyPr>
                <a:lstStyle/>
                <a:p>
                  <a:endParaRPr lang="en-US" sz="1836"/>
                </a:p>
              </p:txBody>
            </p:sp>
          </p:grpSp>
        </p:grpSp>
        <p:sp>
          <p:nvSpPr>
            <p:cNvPr id="209" name="TextBox 208"/>
            <p:cNvSpPr txBox="1"/>
            <p:nvPr/>
          </p:nvSpPr>
          <p:spPr>
            <a:xfrm>
              <a:off x="1402189" y="2641966"/>
              <a:ext cx="3355879" cy="1292662"/>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1 - Build and learn from key customer-driven </a:t>
              </a:r>
              <a:r>
                <a:rPr lang="en-US" b="1" dirty="0">
                  <a:gradFill>
                    <a:gsLst>
                      <a:gs pos="2917">
                        <a:schemeClr val="tx1"/>
                      </a:gs>
                      <a:gs pos="30000">
                        <a:schemeClr val="tx1"/>
                      </a:gs>
                    </a:gsLst>
                    <a:lin ang="5400000" scaled="0"/>
                  </a:gradFill>
                </a:rPr>
                <a:t>POCs</a:t>
              </a:r>
              <a:r>
                <a:rPr lang="en-US" dirty="0">
                  <a:gradFill>
                    <a:gsLst>
                      <a:gs pos="2917">
                        <a:schemeClr val="tx1"/>
                      </a:gs>
                      <a:gs pos="30000">
                        <a:schemeClr val="tx1"/>
                      </a:gs>
                    </a:gsLst>
                    <a:lin ang="5400000" scaled="0"/>
                  </a:gradFill>
                </a:rPr>
                <a:t> built on top various blockchain technologies </a:t>
              </a:r>
            </a:p>
          </p:txBody>
        </p:sp>
      </p:grpSp>
    </p:spTree>
    <p:extLst>
      <p:ext uri="{BB962C8B-B14F-4D97-AF65-F5344CB8AC3E}">
        <p14:creationId xmlns:p14="http://schemas.microsoft.com/office/powerpoint/2010/main" val="198188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1 – Create a tight feedback loop between POCs &amp; MS engineering to enable quick iterations on our offerings</a:t>
            </a:r>
            <a:endParaRPr lang="en-US" dirty="0"/>
          </a:p>
        </p:txBody>
      </p:sp>
      <p:sp>
        <p:nvSpPr>
          <p:cNvPr id="23" name="Rounded Rectangle 22"/>
          <p:cNvSpPr/>
          <p:nvPr/>
        </p:nvSpPr>
        <p:spPr bwMode="auto">
          <a:xfrm>
            <a:off x="5615085" y="1811967"/>
            <a:ext cx="4665885" cy="454458"/>
          </a:xfrm>
          <a:prstGeom prst="roundRect">
            <a:avLst/>
          </a:prstGeom>
          <a:solidFill>
            <a:srgbClr val="FFDC6D"/>
          </a:solidFill>
          <a:ln w="9525" cap="flat" cmpd="sng" algn="ctr">
            <a:solidFill>
              <a:srgbClr val="002050"/>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Segoe UI"/>
                <a:ea typeface="+mn-ea"/>
                <a:cs typeface="+mn-cs"/>
              </a:rPr>
              <a:t>POCs</a:t>
            </a: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err="1">
              <a:ln>
                <a:noFill/>
              </a:ln>
              <a:solidFill>
                <a:srgbClr val="000000"/>
              </a:solidFill>
              <a:effectLst/>
              <a:uLnTx/>
              <a:uFillTx/>
              <a:latin typeface="Segoe UI"/>
              <a:ea typeface="+mn-ea"/>
              <a:cs typeface="+mn-cs"/>
            </a:endParaRPr>
          </a:p>
        </p:txBody>
      </p:sp>
      <p:grpSp>
        <p:nvGrpSpPr>
          <p:cNvPr id="88" name="Group 87"/>
          <p:cNvGrpSpPr/>
          <p:nvPr/>
        </p:nvGrpSpPr>
        <p:grpSpPr>
          <a:xfrm>
            <a:off x="5629091" y="4266756"/>
            <a:ext cx="4727817" cy="1572334"/>
            <a:chOff x="1141292" y="4948338"/>
            <a:chExt cx="5796925" cy="1572334"/>
          </a:xfrm>
        </p:grpSpPr>
        <p:grpSp>
          <p:nvGrpSpPr>
            <p:cNvPr id="87" name="Group 86"/>
            <p:cNvGrpSpPr/>
            <p:nvPr/>
          </p:nvGrpSpPr>
          <p:grpSpPr>
            <a:xfrm>
              <a:off x="1141292" y="5579817"/>
              <a:ext cx="5796925" cy="940855"/>
              <a:chOff x="1141292" y="4679917"/>
              <a:chExt cx="5796925" cy="1840756"/>
            </a:xfrm>
          </p:grpSpPr>
          <p:sp>
            <p:nvSpPr>
              <p:cNvPr id="12" name="Rounded Rectangle 11"/>
              <p:cNvSpPr/>
              <p:nvPr/>
            </p:nvSpPr>
            <p:spPr>
              <a:xfrm>
                <a:off x="1141292" y="4679917"/>
                <a:ext cx="5789002" cy="1468141"/>
              </a:xfrm>
              <a:prstGeom prst="roundRect">
                <a:avLst/>
              </a:prstGeom>
              <a:solidFill>
                <a:srgbClr val="BDD7EE"/>
              </a:solidFill>
              <a:ln w="12700" cap="flat" cmpd="sng" algn="ctr">
                <a:solidFill>
                  <a:schemeClr val="tx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tx1">
                      <a:lumMod val="50000"/>
                    </a:schemeClr>
                  </a:solidFill>
                  <a:effectLst/>
                  <a:uLnTx/>
                  <a:uFillTx/>
                  <a:latin typeface="Calibri" panose="020F0502020204030204"/>
                  <a:ea typeface="+mn-ea"/>
                  <a:cs typeface="+mn-cs"/>
                </a:endParaRPr>
              </a:p>
            </p:txBody>
          </p:sp>
          <p:sp>
            <p:nvSpPr>
              <p:cNvPr id="13" name="Rounded Rectangle 12"/>
              <p:cNvSpPr/>
              <p:nvPr/>
            </p:nvSpPr>
            <p:spPr>
              <a:xfrm>
                <a:off x="1207199" y="5107175"/>
                <a:ext cx="4088584" cy="977320"/>
              </a:xfrm>
              <a:prstGeom prst="roundRect">
                <a:avLst/>
              </a:prstGeom>
              <a:solidFill>
                <a:srgbClr val="F2F2F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14" name="Rounded Rectangle 13"/>
              <p:cNvSpPr/>
              <p:nvPr/>
            </p:nvSpPr>
            <p:spPr bwMode="auto">
              <a:xfrm>
                <a:off x="1207481" y="5276008"/>
                <a:ext cx="4084985" cy="810391"/>
              </a:xfrm>
              <a:prstGeom prst="roundRect">
                <a:avLst/>
              </a:prstGeom>
              <a:solidFill>
                <a:schemeClr val="accent4">
                  <a:lumMod val="40000"/>
                  <a:lumOff val="6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21" name="Rectangle 20"/>
              <p:cNvSpPr/>
              <p:nvPr/>
            </p:nvSpPr>
            <p:spPr>
              <a:xfrm>
                <a:off x="2726193" y="4682613"/>
                <a:ext cx="2554178" cy="39458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lumMod val="50000"/>
                      </a:schemeClr>
                    </a:solidFill>
                    <a:effectLst/>
                    <a:uLnTx/>
                    <a:uFillTx/>
                    <a:latin typeface="Calibri" panose="020F0502020204030204"/>
                    <a:ea typeface="Segoe UI" panose="020B0502040204020203" pitchFamily="34" charset="0"/>
                    <a:cs typeface="Segoe UI" panose="020B0502040204020203" pitchFamily="34" charset="0"/>
                  </a:rPr>
                  <a:t>Distributed Ledger Stacks</a:t>
                </a:r>
              </a:p>
            </p:txBody>
          </p:sp>
          <p:sp>
            <p:nvSpPr>
              <p:cNvPr id="22" name="Rounded Rectangle 21"/>
              <p:cNvSpPr/>
              <p:nvPr/>
            </p:nvSpPr>
            <p:spPr>
              <a:xfrm>
                <a:off x="1149215" y="6165585"/>
                <a:ext cx="5789002" cy="355088"/>
              </a:xfrm>
              <a:prstGeom prst="roundRect">
                <a:avLst/>
              </a:prstGeom>
              <a:solidFill>
                <a:srgbClr val="BDD7EE"/>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50000"/>
                      </a:schemeClr>
                    </a:solidFill>
                    <a:effectLst/>
                    <a:uLnTx/>
                    <a:uFillTx/>
                    <a:latin typeface="Calibri" panose="020F0502020204030204"/>
                    <a:ea typeface="+mn-ea"/>
                    <a:cs typeface="+mn-cs"/>
                  </a:rPr>
                  <a:t>Azure</a:t>
                </a:r>
              </a:p>
            </p:txBody>
          </p:sp>
          <p:sp>
            <p:nvSpPr>
              <p:cNvPr id="29" name="Rectangle 28"/>
              <p:cNvSpPr/>
              <p:nvPr/>
            </p:nvSpPr>
            <p:spPr>
              <a:xfrm>
                <a:off x="3150717" y="5383587"/>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3" name="Rectangle 32"/>
              <p:cNvSpPr/>
              <p:nvPr/>
            </p:nvSpPr>
            <p:spPr>
              <a:xfrm>
                <a:off x="1282504" y="5359669"/>
                <a:ext cx="1744916" cy="68703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p:cNvSpPr/>
              <p:nvPr/>
            </p:nvSpPr>
            <p:spPr>
              <a:xfrm>
                <a:off x="2139585" y="5102137"/>
                <a:ext cx="2181802" cy="16460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41" name="Rounded Rectangle 40"/>
              <p:cNvSpPr/>
              <p:nvPr/>
            </p:nvSpPr>
            <p:spPr>
              <a:xfrm>
                <a:off x="5496818" y="5102137"/>
                <a:ext cx="1252532" cy="991251"/>
              </a:xfrm>
              <a:prstGeom prst="round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42" name="Rounded Rectangle 41"/>
              <p:cNvSpPr/>
              <p:nvPr/>
            </p:nvSpPr>
            <p:spPr bwMode="auto">
              <a:xfrm>
                <a:off x="5496818" y="5276008"/>
                <a:ext cx="1245689" cy="810392"/>
              </a:xfrm>
              <a:prstGeom prst="roundRect">
                <a:avLst/>
              </a:prstGeom>
              <a:solidFill>
                <a:schemeClr val="accent4">
                  <a:lumMod val="20000"/>
                  <a:lumOff val="8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43" name="Rectangle 42"/>
              <p:cNvSpPr/>
              <p:nvPr/>
            </p:nvSpPr>
            <p:spPr>
              <a:xfrm>
                <a:off x="5708691" y="5127484"/>
                <a:ext cx="821149" cy="13131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cxnSp>
            <p:nvCxnSpPr>
              <p:cNvPr id="46" name="Straight Connector 45"/>
              <p:cNvCxnSpPr/>
              <p:nvPr/>
            </p:nvCxnSpPr>
            <p:spPr bwMode="auto">
              <a:xfrm>
                <a:off x="5389204" y="4782048"/>
                <a:ext cx="0" cy="1302231"/>
              </a:xfrm>
              <a:prstGeom prst="line">
                <a:avLst/>
              </a:prstGeom>
              <a:noFill/>
              <a:ln w="9525" cap="flat" cmpd="sng" algn="ctr">
                <a:solidFill>
                  <a:srgbClr val="969696"/>
                </a:solidFill>
                <a:prstDash val="solid"/>
                <a:round/>
                <a:headEnd type="none" w="med" len="med"/>
                <a:tailEnd type="none" w="med" len="med"/>
              </a:ln>
              <a:effectLst/>
            </p:spPr>
          </p:cxnSp>
          <p:sp>
            <p:nvSpPr>
              <p:cNvPr id="51" name="Rectangle 50"/>
              <p:cNvSpPr/>
              <p:nvPr/>
            </p:nvSpPr>
            <p:spPr>
              <a:xfrm>
                <a:off x="4205979" y="5383587"/>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53" name="Rectangle 52"/>
              <p:cNvSpPr/>
              <p:nvPr/>
            </p:nvSpPr>
            <p:spPr>
              <a:xfrm>
                <a:off x="5641596" y="5361507"/>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86" name="Group 85"/>
            <p:cNvGrpSpPr/>
            <p:nvPr/>
          </p:nvGrpSpPr>
          <p:grpSpPr>
            <a:xfrm>
              <a:off x="1149215" y="4948338"/>
              <a:ext cx="5731890" cy="554580"/>
              <a:chOff x="1148549" y="3566780"/>
              <a:chExt cx="5731890" cy="1085020"/>
            </a:xfrm>
          </p:grpSpPr>
          <p:sp>
            <p:nvSpPr>
              <p:cNvPr id="59" name="Rounded Rectangle 58"/>
              <p:cNvSpPr/>
              <p:nvPr/>
            </p:nvSpPr>
            <p:spPr>
              <a:xfrm>
                <a:off x="1177529" y="4419896"/>
                <a:ext cx="5698600" cy="231904"/>
              </a:xfrm>
              <a:prstGeom prst="roundRect">
                <a:avLst/>
              </a:prstGeom>
              <a:solidFill>
                <a:srgbClr val="FFE79C"/>
              </a:solidFill>
              <a:ln w="9525" cap="flat" cmpd="sng" algn="ctr">
                <a:solidFill>
                  <a:srgbClr val="002050"/>
                </a:solidFill>
                <a:prstDash val="solid"/>
                <a:miter lim="800000"/>
              </a:ln>
              <a:effectLst/>
            </p:spPr>
            <p:txBody>
              <a:bodyPr lIns="0" tIns="0" rIns="0" bIns="0" rtlCol="0" anchor="ctr"/>
              <a:lstStyle/>
              <a:p>
                <a:pPr lvl="0" algn="ctr">
                  <a:defRPr/>
                </a:pPr>
                <a:endParaRPr kumimoji="0" lang="en-US" sz="10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61" name="Rounded Rectangle 60"/>
              <p:cNvSpPr/>
              <p:nvPr/>
            </p:nvSpPr>
            <p:spPr>
              <a:xfrm>
                <a:off x="2622655" y="3572810"/>
                <a:ext cx="1309573" cy="830540"/>
              </a:xfrm>
              <a:prstGeom prst="roundRect">
                <a:avLst/>
              </a:prstGeom>
              <a:solidFill>
                <a:srgbClr val="FFE79C"/>
              </a:solidFill>
              <a:ln w="9525" cap="flat" cmpd="sng" algn="ctr">
                <a:solidFill>
                  <a:srgbClr val="002050"/>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62" name="Rounded Rectangle 61"/>
              <p:cNvSpPr/>
              <p:nvPr/>
            </p:nvSpPr>
            <p:spPr>
              <a:xfrm>
                <a:off x="4096761" y="3566780"/>
                <a:ext cx="1309573" cy="830540"/>
              </a:xfrm>
              <a:prstGeom prst="roundRect">
                <a:avLst/>
              </a:prstGeom>
              <a:solidFill>
                <a:srgbClr val="FFE79C"/>
              </a:solidFill>
              <a:ln w="9525" cap="flat" cmpd="sng" algn="ctr">
                <a:solidFill>
                  <a:srgbClr val="002050"/>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63" name="Rounded Rectangle 62"/>
              <p:cNvSpPr/>
              <p:nvPr/>
            </p:nvSpPr>
            <p:spPr>
              <a:xfrm>
                <a:off x="5570866" y="3576553"/>
                <a:ext cx="1309573" cy="830539"/>
              </a:xfrm>
              <a:prstGeom prst="roundRect">
                <a:avLst/>
              </a:prstGeom>
              <a:solidFill>
                <a:srgbClr val="FFE79C"/>
              </a:solidFill>
              <a:ln w="9525" cap="flat" cmpd="sng" algn="ctr">
                <a:solidFill>
                  <a:srgbClr val="002050"/>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64" name="Rounded Rectangle 63"/>
              <p:cNvSpPr/>
              <p:nvPr/>
            </p:nvSpPr>
            <p:spPr>
              <a:xfrm>
                <a:off x="1148549" y="3570318"/>
                <a:ext cx="1309573" cy="830539"/>
              </a:xfrm>
              <a:prstGeom prst="roundRect">
                <a:avLst/>
              </a:prstGeom>
              <a:solidFill>
                <a:srgbClr val="FFE79C"/>
              </a:solidFill>
              <a:ln w="9525" cap="flat" cmpd="sng" algn="ctr">
                <a:solidFill>
                  <a:srgbClr val="002050"/>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grpSp>
      </p:grpSp>
      <p:sp>
        <p:nvSpPr>
          <p:cNvPr id="90" name="Curved Right Arrow 89"/>
          <p:cNvSpPr/>
          <p:nvPr/>
        </p:nvSpPr>
        <p:spPr bwMode="auto">
          <a:xfrm>
            <a:off x="4625533" y="2433157"/>
            <a:ext cx="804938" cy="2769755"/>
          </a:xfrm>
          <a:prstGeom prst="curvedRightArrow">
            <a:avLst/>
          </a:prstGeom>
          <a:solidFill>
            <a:srgbClr val="00B05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sp>
        <p:nvSpPr>
          <p:cNvPr id="91" name="Curved Right Arrow 90"/>
          <p:cNvSpPr/>
          <p:nvPr/>
        </p:nvSpPr>
        <p:spPr bwMode="auto">
          <a:xfrm rot="10800000">
            <a:off x="10424488" y="2291645"/>
            <a:ext cx="804938" cy="2769755"/>
          </a:xfrm>
          <a:prstGeom prst="curvedRightArrow">
            <a:avLst/>
          </a:prstGeom>
          <a:solidFill>
            <a:srgbClr val="00B05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sp>
        <p:nvSpPr>
          <p:cNvPr id="295" name="TextBox 294"/>
          <p:cNvSpPr txBox="1"/>
          <p:nvPr/>
        </p:nvSpPr>
        <p:spPr>
          <a:xfrm>
            <a:off x="774390" y="4479010"/>
            <a:ext cx="2247900" cy="369332"/>
          </a:xfrm>
          <a:prstGeom prst="rect">
            <a:avLst/>
          </a:prstGeom>
          <a:noFill/>
        </p:spPr>
        <p:txBody>
          <a:bodyPr wrap="square" rtlCol="0">
            <a:spAutoFit/>
          </a:bodyPr>
          <a:lstStyle/>
          <a:p>
            <a:pPr algn="ctr"/>
            <a:r>
              <a:rPr lang="en-US" dirty="0">
                <a:solidFill>
                  <a:schemeClr val="accent1"/>
                </a:solidFill>
              </a:rPr>
              <a:t>Engineering</a:t>
            </a:r>
          </a:p>
        </p:txBody>
      </p:sp>
      <p:sp>
        <p:nvSpPr>
          <p:cNvPr id="298" name="Right Arrow 297"/>
          <p:cNvSpPr/>
          <p:nvPr/>
        </p:nvSpPr>
        <p:spPr bwMode="auto">
          <a:xfrm rot="1493897">
            <a:off x="2451370" y="4537425"/>
            <a:ext cx="2339016" cy="119776"/>
          </a:xfrm>
          <a:prstGeom prst="rightArrow">
            <a:avLst/>
          </a:prstGeom>
          <a:solidFill>
            <a:srgbClr val="505050"/>
          </a:solidFill>
          <a:ln w="9525" cap="flat" cmpd="sng" algn="ctr">
            <a:solidFill>
              <a:srgbClr val="50505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sp>
        <p:nvSpPr>
          <p:cNvPr id="299" name="TextBox 298"/>
          <p:cNvSpPr txBox="1"/>
          <p:nvPr/>
        </p:nvSpPr>
        <p:spPr>
          <a:xfrm>
            <a:off x="6708997" y="3976027"/>
            <a:ext cx="2442462" cy="261610"/>
          </a:xfrm>
          <a:prstGeom prst="rect">
            <a:avLst/>
          </a:prstGeom>
          <a:noFill/>
        </p:spPr>
        <p:txBody>
          <a:bodyPr wrap="square" rtlCol="0">
            <a:spAutoFit/>
          </a:bodyPr>
          <a:lstStyle/>
          <a:p>
            <a:pPr algn="ctr"/>
            <a:r>
              <a:rPr lang="en-US" sz="1050" b="1" dirty="0">
                <a:solidFill>
                  <a:srgbClr val="000000"/>
                </a:solidFill>
                <a:latin typeface="+mn-lt"/>
              </a:rPr>
              <a:t>Blockchain </a:t>
            </a:r>
            <a:r>
              <a:rPr lang="en-US" sz="1050" b="1" dirty="0">
                <a:solidFill>
                  <a:srgbClr val="000000"/>
                </a:solidFill>
              </a:rPr>
              <a:t>Pl</a:t>
            </a:r>
            <a:r>
              <a:rPr lang="en-US" sz="1050" b="1" dirty="0">
                <a:solidFill>
                  <a:srgbClr val="000000"/>
                </a:solidFill>
                <a:latin typeface="+mn-lt"/>
              </a:rPr>
              <a:t>atform</a:t>
            </a:r>
          </a:p>
        </p:txBody>
      </p:sp>
      <p:sp>
        <p:nvSpPr>
          <p:cNvPr id="300" name="Right Arrow 299"/>
          <p:cNvSpPr/>
          <p:nvPr/>
        </p:nvSpPr>
        <p:spPr bwMode="auto">
          <a:xfrm rot="20620564">
            <a:off x="2518535" y="2439153"/>
            <a:ext cx="2339016" cy="119776"/>
          </a:xfrm>
          <a:prstGeom prst="rightArrow">
            <a:avLst/>
          </a:prstGeom>
          <a:solidFill>
            <a:srgbClr val="505050"/>
          </a:solidFill>
          <a:ln w="9525" cap="flat" cmpd="sng" algn="ctr">
            <a:solidFill>
              <a:srgbClr val="505050"/>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sp>
        <p:nvSpPr>
          <p:cNvPr id="301" name="TextBox 300"/>
          <p:cNvSpPr txBox="1"/>
          <p:nvPr/>
        </p:nvSpPr>
        <p:spPr>
          <a:xfrm>
            <a:off x="5500411" y="2498856"/>
            <a:ext cx="3799007" cy="738664"/>
          </a:xfrm>
          <a:prstGeom prst="rect">
            <a:avLst/>
          </a:prstGeom>
          <a:noFill/>
        </p:spPr>
        <p:txBody>
          <a:bodyPr wrap="square" rtlCol="0">
            <a:spAutoFit/>
          </a:bodyPr>
          <a:lstStyle/>
          <a:p>
            <a:r>
              <a:rPr lang="en-US" sz="1400" dirty="0">
                <a:solidFill>
                  <a:srgbClr val="00823B"/>
                </a:solidFill>
              </a:rPr>
              <a:t>POCs will enable Microsoft to learn quickly, discover customer needs, and galvanize our partners…</a:t>
            </a:r>
          </a:p>
        </p:txBody>
      </p:sp>
      <p:sp>
        <p:nvSpPr>
          <p:cNvPr id="302" name="TextBox 301"/>
          <p:cNvSpPr txBox="1"/>
          <p:nvPr/>
        </p:nvSpPr>
        <p:spPr>
          <a:xfrm>
            <a:off x="6993172" y="3490548"/>
            <a:ext cx="4098606" cy="523220"/>
          </a:xfrm>
          <a:prstGeom prst="rect">
            <a:avLst/>
          </a:prstGeom>
          <a:noFill/>
        </p:spPr>
        <p:txBody>
          <a:bodyPr wrap="square" rtlCol="0">
            <a:spAutoFit/>
          </a:bodyPr>
          <a:lstStyle/>
          <a:p>
            <a:r>
              <a:rPr lang="en-US" sz="1400" dirty="0">
                <a:solidFill>
                  <a:srgbClr val="00823B"/>
                </a:solidFill>
              </a:rPr>
              <a:t>…influencing BaaS product design and long-term value delivery while saving rework for everyone</a:t>
            </a:r>
          </a:p>
        </p:txBody>
      </p:sp>
      <p:pic>
        <p:nvPicPr>
          <p:cNvPr id="184" name="Picture 183"/>
          <p:cNvPicPr>
            <a:picLocks noChangeAspect="1"/>
          </p:cNvPicPr>
          <p:nvPr/>
        </p:nvPicPr>
        <p:blipFill>
          <a:blip r:embed="rId2"/>
          <a:stretch>
            <a:fillRect/>
          </a:stretch>
        </p:blipFill>
        <p:spPr>
          <a:xfrm flipH="1">
            <a:off x="615298" y="2266162"/>
            <a:ext cx="1320472" cy="2212848"/>
          </a:xfrm>
          <a:prstGeom prst="rect">
            <a:avLst/>
          </a:prstGeom>
        </p:spPr>
      </p:pic>
      <p:pic>
        <p:nvPicPr>
          <p:cNvPr id="185" name="Picture 184"/>
          <p:cNvPicPr>
            <a:picLocks noChangeAspect="1"/>
          </p:cNvPicPr>
          <p:nvPr/>
        </p:nvPicPr>
        <p:blipFill>
          <a:blip r:embed="rId3"/>
          <a:stretch>
            <a:fillRect/>
          </a:stretch>
        </p:blipFill>
        <p:spPr>
          <a:xfrm>
            <a:off x="1805204" y="2019274"/>
            <a:ext cx="1175126" cy="2459736"/>
          </a:xfrm>
          <a:prstGeom prst="rect">
            <a:avLst/>
          </a:prstGeom>
        </p:spPr>
      </p:pic>
    </p:spTree>
    <p:extLst>
      <p:ext uri="{BB962C8B-B14F-4D97-AF65-F5344CB8AC3E}">
        <p14:creationId xmlns:p14="http://schemas.microsoft.com/office/powerpoint/2010/main" val="369434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8362"/>
            <a:ext cx="11430000" cy="914400"/>
          </a:xfrm>
        </p:spPr>
        <p:txBody>
          <a:bodyPr>
            <a:normAutofit fontScale="90000"/>
          </a:bodyPr>
          <a:lstStyle/>
          <a:p>
            <a:r>
              <a:rPr lang="en-US" sz="3600" dirty="0"/>
              <a:t>2 – Drive partner innovation and scale by providing blockchain tools and pre-configured solutions through our marketplaces  </a:t>
            </a:r>
            <a:endParaRPr lang="en-US" dirty="0"/>
          </a:p>
        </p:txBody>
      </p:sp>
      <p:sp>
        <p:nvSpPr>
          <p:cNvPr id="3" name="Content Placeholder 2"/>
          <p:cNvSpPr>
            <a:spLocks noGrp="1"/>
          </p:cNvSpPr>
          <p:nvPr>
            <p:ph idx="1"/>
          </p:nvPr>
        </p:nvSpPr>
        <p:spPr>
          <a:xfrm>
            <a:off x="381000" y="1343971"/>
            <a:ext cx="11421835" cy="956800"/>
          </a:xfrm>
        </p:spPr>
        <p:txBody>
          <a:bodyPr/>
          <a:lstStyle/>
          <a:p>
            <a:r>
              <a:rPr lang="en-US" dirty="0"/>
              <a:t>Promote</a:t>
            </a:r>
            <a:r>
              <a:rPr lang="en-US"/>
              <a:t> </a:t>
            </a:r>
            <a:r>
              <a:rPr lang="en-US" dirty="0"/>
              <a:t>engagement and innovation by onboarding </a:t>
            </a:r>
            <a:r>
              <a:rPr lang="en-US"/>
              <a:t>ISVs into </a:t>
            </a:r>
            <a:r>
              <a:rPr lang="en-US" dirty="0"/>
              <a:t>Azure</a:t>
            </a:r>
            <a:r>
              <a:rPr lang="en-US"/>
              <a:t> Marketplace and AppSource</a:t>
            </a:r>
            <a:endParaRPr lang="en-US" dirty="0"/>
          </a:p>
          <a:p>
            <a:r>
              <a:rPr lang="en-US" dirty="0"/>
              <a:t>Enable</a:t>
            </a:r>
            <a:r>
              <a:rPr lang="en-US"/>
              <a:t> customers and partners to </a:t>
            </a:r>
            <a:r>
              <a:rPr lang="en-US" dirty="0"/>
              <a:t>discover</a:t>
            </a:r>
            <a:r>
              <a:rPr lang="en-US"/>
              <a:t>, publish and transact blockchain components and </a:t>
            </a:r>
            <a:r>
              <a:rPr lang="en-US" dirty="0"/>
              <a:t>services</a:t>
            </a:r>
            <a:r>
              <a:rPr lang="en-US"/>
              <a:t> </a:t>
            </a:r>
            <a:r>
              <a:rPr lang="en-US" dirty="0"/>
              <a:t>from smart </a:t>
            </a:r>
            <a:r>
              <a:rPr lang="en-US"/>
              <a:t>contracts to </a:t>
            </a:r>
            <a:r>
              <a:rPr lang="en-US" dirty="0"/>
              <a:t>complete</a:t>
            </a:r>
            <a:r>
              <a:rPr lang="en-US"/>
              <a:t> SaaS offerings</a:t>
            </a:r>
            <a:endParaRPr lang="en-US" dirty="0"/>
          </a:p>
        </p:txBody>
      </p:sp>
      <p:grpSp>
        <p:nvGrpSpPr>
          <p:cNvPr id="5" name="Group 4"/>
          <p:cNvGrpSpPr/>
          <p:nvPr/>
        </p:nvGrpSpPr>
        <p:grpSpPr>
          <a:xfrm>
            <a:off x="568325" y="2689814"/>
            <a:ext cx="10216054" cy="3913147"/>
            <a:chOff x="4663686" y="3548943"/>
            <a:chExt cx="7507547" cy="2899739"/>
          </a:xfrm>
        </p:grpSpPr>
        <p:pic>
          <p:nvPicPr>
            <p:cNvPr id="4" name="Picture 3"/>
            <p:cNvPicPr>
              <a:picLocks noChangeAspect="1"/>
            </p:cNvPicPr>
            <p:nvPr/>
          </p:nvPicPr>
          <p:blipFill rotWithShape="1">
            <a:blip r:embed="rId2"/>
            <a:srcRect t="7820" b="25021"/>
            <a:stretch/>
          </p:blipFill>
          <p:spPr>
            <a:xfrm>
              <a:off x="4663686" y="3548943"/>
              <a:ext cx="7507547" cy="2899739"/>
            </a:xfrm>
            <a:prstGeom prst="rect">
              <a:avLst/>
            </a:prstGeom>
          </p:spPr>
        </p:pic>
        <p:pic>
          <p:nvPicPr>
            <p:cNvPr id="6146" name="Picture 2" descr="https://azurecomcdn.azureedge.net/cvt-4792ad601f145bd867a618e7015a381c246cceb28ae5dc45e95d18824d6061ff/images/page/marketplace/index/galler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686" y="4608201"/>
              <a:ext cx="4362450"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7644931" y="3254978"/>
            <a:ext cx="1019797" cy="443637"/>
          </a:xfrm>
          <a:prstGeom prst="rect">
            <a:avLst/>
          </a:prstGeom>
          <a:solidFill>
            <a:schemeClr val="bg1"/>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sp>
        <p:nvSpPr>
          <p:cNvPr id="7" name="Rectangle 6"/>
          <p:cNvSpPr/>
          <p:nvPr/>
        </p:nvSpPr>
        <p:spPr>
          <a:xfrm>
            <a:off x="568325" y="2730885"/>
            <a:ext cx="11055350" cy="669887"/>
          </a:xfrm>
          <a:prstGeom prst="rect">
            <a:avLst/>
          </a:prstGeom>
        </p:spPr>
        <p:txBody>
          <a:bodyPr wrap="square" lIns="179285" tIns="89642" rIns="179285" bIns="89642" anchor="t">
            <a:spAutoFit/>
          </a:bodyPr>
          <a:lstStyle/>
          <a:p>
            <a:pPr marL="0" lvl="1" defTabSz="913927" fontAlgn="base">
              <a:lnSpc>
                <a:spcPct val="90000"/>
              </a:lnSpc>
              <a:spcBef>
                <a:spcPct val="0"/>
              </a:spcBef>
              <a:spcAft>
                <a:spcPct val="0"/>
              </a:spcAft>
              <a:defRPr/>
            </a:pPr>
            <a:r>
              <a:rPr lang="en-US" sz="1765" kern="0" dirty="0">
                <a:solidFill>
                  <a:srgbClr val="2C91E3"/>
                </a:solidFill>
                <a:latin typeface="Segoe UI Semibold" panose="020B0702040204020203" pitchFamily="34" charset="0"/>
              </a:rPr>
              <a:t>Azure </a:t>
            </a:r>
            <a:r>
              <a:rPr lang="en-US" sz="1765" kern="0">
                <a:solidFill>
                  <a:srgbClr val="2C91E3"/>
                </a:solidFill>
                <a:latin typeface="Segoe UI Semibold" panose="020B0702040204020203" pitchFamily="34" charset="0"/>
              </a:rPr>
              <a:t>Marketplace </a:t>
            </a:r>
            <a:r>
              <a:rPr lang="en-US" sz="1765" kern="0" dirty="0">
                <a:solidFill>
                  <a:srgbClr val="2C91E3"/>
                </a:solidFill>
                <a:latin typeface="Segoe UI Semibold" panose="020B0702040204020203" pitchFamily="34" charset="0"/>
              </a:rPr>
              <a:t>and</a:t>
            </a:r>
            <a:r>
              <a:rPr lang="en-US" sz="1765" kern="0">
                <a:solidFill>
                  <a:srgbClr val="2C91E3"/>
                </a:solidFill>
                <a:latin typeface="Segoe UI Semibold" panose="020B0702040204020203" pitchFamily="34" charset="0"/>
              </a:rPr>
              <a:t> </a:t>
            </a:r>
            <a:r>
              <a:rPr lang="en-US" sz="1765" kern="0" dirty="0" err="1">
                <a:solidFill>
                  <a:srgbClr val="2C91E3"/>
                </a:solidFill>
                <a:latin typeface="Segoe UI Semibold" panose="020B0702040204020203" pitchFamily="34" charset="0"/>
              </a:rPr>
              <a:t>AppSource</a:t>
            </a:r>
            <a:r>
              <a:rPr lang="en-US" sz="1765" kern="0">
                <a:solidFill>
                  <a:srgbClr val="2C91E3"/>
                </a:solidFill>
                <a:latin typeface="Segoe UI Semibold" panose="020B0702040204020203" pitchFamily="34" charset="0"/>
              </a:rPr>
              <a:t> with </a:t>
            </a:r>
            <a:r>
              <a:rPr lang="en-US" sz="1765" kern="0" dirty="0">
                <a:solidFill>
                  <a:srgbClr val="2C91E3"/>
                </a:solidFill>
                <a:latin typeface="Segoe UI Semibold" panose="020B0702040204020203" pitchFamily="34" charset="0"/>
              </a:rPr>
              <a:t>3</a:t>
            </a:r>
            <a:r>
              <a:rPr lang="en-US" sz="1765" kern="0" baseline="30000" dirty="0">
                <a:solidFill>
                  <a:srgbClr val="2C91E3"/>
                </a:solidFill>
                <a:latin typeface="Segoe UI Semibold" panose="020B0702040204020203" pitchFamily="34" charset="0"/>
              </a:rPr>
              <a:t>rd</a:t>
            </a:r>
            <a:r>
              <a:rPr lang="en-US" sz="1765" kern="0" dirty="0">
                <a:solidFill>
                  <a:srgbClr val="2C91E3"/>
                </a:solidFill>
                <a:latin typeface="Segoe UI Semibold" panose="020B0702040204020203" pitchFamily="34" charset="0"/>
              </a:rPr>
              <a:t> party solutions, smart contracts, and other blockchain components </a:t>
            </a:r>
          </a:p>
        </p:txBody>
      </p:sp>
      <p:pic>
        <p:nvPicPr>
          <p:cNvPr id="9" name="Picture 8"/>
          <p:cNvPicPr>
            <a:picLocks noChangeAspect="1"/>
          </p:cNvPicPr>
          <p:nvPr/>
        </p:nvPicPr>
        <p:blipFill>
          <a:blip r:embed="rId4"/>
          <a:stretch>
            <a:fillRect/>
          </a:stretch>
        </p:blipFill>
        <p:spPr>
          <a:xfrm>
            <a:off x="7178909" y="4212560"/>
            <a:ext cx="798497" cy="992524"/>
          </a:xfrm>
          <a:prstGeom prst="rect">
            <a:avLst/>
          </a:prstGeom>
        </p:spPr>
      </p:pic>
      <p:pic>
        <p:nvPicPr>
          <p:cNvPr id="11" name="Picture 10"/>
          <p:cNvPicPr>
            <a:picLocks noChangeAspect="1"/>
          </p:cNvPicPr>
          <p:nvPr/>
        </p:nvPicPr>
        <p:blipFill>
          <a:blip r:embed="rId4"/>
          <a:stretch>
            <a:fillRect/>
          </a:stretch>
        </p:blipFill>
        <p:spPr>
          <a:xfrm>
            <a:off x="8846568" y="5524998"/>
            <a:ext cx="738866" cy="918404"/>
          </a:xfrm>
          <a:prstGeom prst="rect">
            <a:avLst/>
          </a:prstGeom>
        </p:spPr>
      </p:pic>
      <p:pic>
        <p:nvPicPr>
          <p:cNvPr id="25" name="Picture 24"/>
          <p:cNvPicPr>
            <a:picLocks noChangeAspect="1"/>
          </p:cNvPicPr>
          <p:nvPr/>
        </p:nvPicPr>
        <p:blipFill>
          <a:blip r:embed="rId5"/>
          <a:stretch>
            <a:fillRect/>
          </a:stretch>
        </p:blipFill>
        <p:spPr>
          <a:xfrm>
            <a:off x="8710581" y="3701981"/>
            <a:ext cx="418222" cy="810838"/>
          </a:xfrm>
          <a:prstGeom prst="rect">
            <a:avLst/>
          </a:prstGeom>
        </p:spPr>
      </p:pic>
      <p:pic>
        <p:nvPicPr>
          <p:cNvPr id="26" name="Picture 25"/>
          <p:cNvPicPr>
            <a:picLocks noChangeAspect="1"/>
          </p:cNvPicPr>
          <p:nvPr/>
        </p:nvPicPr>
        <p:blipFill>
          <a:blip r:embed="rId6"/>
          <a:stretch>
            <a:fillRect/>
          </a:stretch>
        </p:blipFill>
        <p:spPr>
          <a:xfrm>
            <a:off x="6595651" y="3476796"/>
            <a:ext cx="632210" cy="756580"/>
          </a:xfrm>
          <a:prstGeom prst="rect">
            <a:avLst/>
          </a:prstGeom>
        </p:spPr>
      </p:pic>
      <p:pic>
        <p:nvPicPr>
          <p:cNvPr id="27" name="Picture 26"/>
          <p:cNvPicPr>
            <a:picLocks noChangeAspect="1"/>
          </p:cNvPicPr>
          <p:nvPr/>
        </p:nvPicPr>
        <p:blipFill>
          <a:blip r:embed="rId7"/>
          <a:stretch>
            <a:fillRect/>
          </a:stretch>
        </p:blipFill>
        <p:spPr>
          <a:xfrm>
            <a:off x="7259167" y="5459107"/>
            <a:ext cx="559662" cy="663303"/>
          </a:xfrm>
          <a:prstGeom prst="rect">
            <a:avLst/>
          </a:prstGeom>
        </p:spPr>
      </p:pic>
      <p:pic>
        <p:nvPicPr>
          <p:cNvPr id="28" name="Picture 27"/>
          <p:cNvPicPr>
            <a:picLocks noChangeAspect="1"/>
          </p:cNvPicPr>
          <p:nvPr/>
        </p:nvPicPr>
        <p:blipFill>
          <a:blip r:embed="rId8"/>
          <a:stretch>
            <a:fillRect/>
          </a:stretch>
        </p:blipFill>
        <p:spPr>
          <a:xfrm>
            <a:off x="7629627" y="3202476"/>
            <a:ext cx="1035101" cy="548640"/>
          </a:xfrm>
          <a:prstGeom prst="rect">
            <a:avLst/>
          </a:prstGeom>
        </p:spPr>
      </p:pic>
      <p:grpSp>
        <p:nvGrpSpPr>
          <p:cNvPr id="10" name="Group 9"/>
          <p:cNvGrpSpPr/>
          <p:nvPr/>
        </p:nvGrpSpPr>
        <p:grpSpPr>
          <a:xfrm>
            <a:off x="9210947" y="4271632"/>
            <a:ext cx="854993" cy="718823"/>
            <a:chOff x="8604317" y="3762230"/>
            <a:chExt cx="854993" cy="718823"/>
          </a:xfrm>
        </p:grpSpPr>
        <p:sp>
          <p:nvSpPr>
            <p:cNvPr id="81" name="Rectangle 80"/>
            <p:cNvSpPr/>
            <p:nvPr/>
          </p:nvSpPr>
          <p:spPr bwMode="auto">
            <a:xfrm>
              <a:off x="8604317" y="3762230"/>
              <a:ext cx="854993" cy="718823"/>
            </a:xfrm>
            <a:prstGeom prst="rect">
              <a:avLst/>
            </a:prstGeom>
            <a:solidFill>
              <a:schemeClr val="accent1"/>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r>
                <a:rPr lang="en-US" sz="1400" dirty="0" err="1">
                  <a:solidFill>
                    <a:schemeClr val="bg1"/>
                  </a:solidFill>
                </a:rPr>
                <a:t>c</a:t>
              </a:r>
              <a:r>
                <a:rPr kumimoji="0" lang="en-US" sz="1400" b="0" i="0" u="none" strike="noStrike" cap="none" normalizeH="0" baseline="0" dirty="0" err="1">
                  <a:solidFill>
                    <a:schemeClr val="bg1"/>
                  </a:solidFill>
                  <a:effectLst/>
                  <a:latin typeface="+mn-lt"/>
                  <a:cs typeface="+mn-cs"/>
                </a:rPr>
                <a:t>ryptlet</a:t>
              </a:r>
              <a:endParaRPr kumimoji="0" lang="en-US" sz="1400" b="0" i="0" u="none" strike="noStrike" cap="none" normalizeH="0" baseline="0" dirty="0">
                <a:solidFill>
                  <a:schemeClr val="bg1"/>
                </a:solidFill>
                <a:effectLst/>
                <a:latin typeface="+mn-lt"/>
                <a:cs typeface="+mn-cs"/>
              </a:endParaRPr>
            </a:p>
          </p:txBody>
        </p:sp>
        <p:pic>
          <p:nvPicPr>
            <p:cNvPr id="29" name="Picture 8" descr="application, code, m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8110" y="4136986"/>
              <a:ext cx="367407" cy="308891"/>
            </a:xfrm>
            <a:prstGeom prst="rect">
              <a:avLst/>
            </a:prstGeom>
            <a:solidFill>
              <a:schemeClr val="bg1"/>
            </a:solidFill>
            <a:extLst/>
          </p:spPr>
        </p:pic>
      </p:grpSp>
      <p:grpSp>
        <p:nvGrpSpPr>
          <p:cNvPr id="32" name="Group 31"/>
          <p:cNvGrpSpPr/>
          <p:nvPr/>
        </p:nvGrpSpPr>
        <p:grpSpPr>
          <a:xfrm>
            <a:off x="6160183" y="5681892"/>
            <a:ext cx="775167" cy="628773"/>
            <a:chOff x="8604317" y="3762230"/>
            <a:chExt cx="854993" cy="718823"/>
          </a:xfrm>
        </p:grpSpPr>
        <p:sp>
          <p:nvSpPr>
            <p:cNvPr id="33" name="Rectangle 32"/>
            <p:cNvSpPr/>
            <p:nvPr/>
          </p:nvSpPr>
          <p:spPr bwMode="auto">
            <a:xfrm>
              <a:off x="8604317" y="3762230"/>
              <a:ext cx="854993" cy="718823"/>
            </a:xfrm>
            <a:prstGeom prst="rect">
              <a:avLst/>
            </a:prstGeom>
            <a:solidFill>
              <a:schemeClr val="accent1"/>
            </a:solidFill>
            <a:ln w="9525" cap="flat" cmpd="sng" algn="ctr">
              <a:solidFill>
                <a:srgbClr val="969696"/>
              </a:solidFill>
              <a:prstDash val="solid"/>
              <a:round/>
              <a:headEnd type="none" w="med" len="med"/>
              <a:tailEnd type="none" w="med" len="med"/>
            </a:ln>
            <a:effectLst/>
          </p:spPr>
          <p:txBody>
            <a:bodyPr vert="horz" wrap="square" lIns="0" tIns="91440" rIns="0" bIns="91440" numCol="1" rtlCol="0" anchor="t" anchorCtr="0" compatLnSpc="1">
              <a:prstTxWarp prst="textNoShape">
                <a:avLst/>
              </a:prstTxWarp>
              <a:noAutofit/>
            </a:bodyPr>
            <a:lstStyle/>
            <a:p>
              <a:pPr marL="0" marR="0" indent="0" algn="ctr" defTabSz="889000" rtl="0" eaLnBrk="1" fontAlgn="base" latinLnBrk="0" hangingPunct="1"/>
              <a:r>
                <a:rPr lang="en-US" sz="1400" dirty="0" err="1">
                  <a:solidFill>
                    <a:schemeClr val="bg1"/>
                  </a:solidFill>
                </a:rPr>
                <a:t>c</a:t>
              </a:r>
              <a:r>
                <a:rPr kumimoji="0" lang="en-US" sz="1400" b="0" i="0" u="none" strike="noStrike" cap="none" normalizeH="0" baseline="0" dirty="0" err="1">
                  <a:solidFill>
                    <a:schemeClr val="bg1"/>
                  </a:solidFill>
                  <a:effectLst/>
                  <a:latin typeface="+mn-lt"/>
                  <a:cs typeface="+mn-cs"/>
                </a:rPr>
                <a:t>ryptlet</a:t>
              </a:r>
              <a:endParaRPr kumimoji="0" lang="en-US" sz="1400" b="0" i="0" u="none" strike="noStrike" cap="none" normalizeH="0" baseline="0" dirty="0">
                <a:solidFill>
                  <a:schemeClr val="bg1"/>
                </a:solidFill>
                <a:effectLst/>
                <a:latin typeface="+mn-lt"/>
                <a:cs typeface="+mn-cs"/>
              </a:endParaRPr>
            </a:p>
          </p:txBody>
        </p:sp>
        <p:pic>
          <p:nvPicPr>
            <p:cNvPr id="34" name="Picture 8" descr="application, code, m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8110" y="4136986"/>
              <a:ext cx="367407" cy="308891"/>
            </a:xfrm>
            <a:prstGeom prst="rect">
              <a:avLst/>
            </a:prstGeom>
            <a:solidFill>
              <a:schemeClr val="bg1"/>
            </a:solidFill>
            <a:extLst/>
          </p:spPr>
        </p:pic>
      </p:grpSp>
      <p:sp>
        <p:nvSpPr>
          <p:cNvPr id="12" name="Rectangle 11"/>
          <p:cNvSpPr/>
          <p:nvPr/>
        </p:nvSpPr>
        <p:spPr bwMode="auto">
          <a:xfrm>
            <a:off x="9128803" y="3254978"/>
            <a:ext cx="1277302" cy="411827"/>
          </a:xfrm>
          <a:prstGeom prst="rect">
            <a:avLst/>
          </a:prstGeom>
          <a:solidFill>
            <a:schemeClr val="bg1"/>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pic>
        <p:nvPicPr>
          <p:cNvPr id="35" name="Picture 34"/>
          <p:cNvPicPr>
            <a:picLocks noChangeAspect="1"/>
          </p:cNvPicPr>
          <p:nvPr/>
        </p:nvPicPr>
        <p:blipFill>
          <a:blip r:embed="rId10"/>
          <a:stretch>
            <a:fillRect/>
          </a:stretch>
        </p:blipFill>
        <p:spPr>
          <a:xfrm>
            <a:off x="9185345" y="3345523"/>
            <a:ext cx="1097280" cy="203791"/>
          </a:xfrm>
          <a:prstGeom prst="rect">
            <a:avLst/>
          </a:prstGeom>
        </p:spPr>
      </p:pic>
      <p:pic>
        <p:nvPicPr>
          <p:cNvPr id="36" name="Picture 35"/>
          <p:cNvPicPr>
            <a:picLocks noChangeAspect="1"/>
          </p:cNvPicPr>
          <p:nvPr/>
        </p:nvPicPr>
        <p:blipFill>
          <a:blip r:embed="rId11"/>
          <a:stretch>
            <a:fillRect/>
          </a:stretch>
        </p:blipFill>
        <p:spPr>
          <a:xfrm>
            <a:off x="8264844" y="4922980"/>
            <a:ext cx="829294" cy="329184"/>
          </a:xfrm>
          <a:prstGeom prst="rect">
            <a:avLst/>
          </a:prstGeom>
        </p:spPr>
      </p:pic>
      <p:pic>
        <p:nvPicPr>
          <p:cNvPr id="37" name="Picture 36"/>
          <p:cNvPicPr>
            <a:picLocks noChangeAspect="1"/>
          </p:cNvPicPr>
          <p:nvPr/>
        </p:nvPicPr>
        <p:blipFill>
          <a:blip r:embed="rId12"/>
          <a:stretch>
            <a:fillRect/>
          </a:stretch>
        </p:blipFill>
        <p:spPr>
          <a:xfrm>
            <a:off x="9861099" y="5375703"/>
            <a:ext cx="639265" cy="640080"/>
          </a:xfrm>
          <a:prstGeom prst="rect">
            <a:avLst/>
          </a:prstGeom>
        </p:spPr>
      </p:pic>
    </p:spTree>
    <p:extLst>
      <p:ext uri="{BB962C8B-B14F-4D97-AF65-F5344CB8AC3E}">
        <p14:creationId xmlns:p14="http://schemas.microsoft.com/office/powerpoint/2010/main" val="119532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p:cNvSpPr>
          <p:nvPr/>
        </p:nvSpPr>
        <p:spPr>
          <a:xfrm>
            <a:off x="215757" y="241648"/>
            <a:ext cx="11976243" cy="914400"/>
          </a:xfrm>
          <a:prstGeom prst="rect">
            <a:avLst/>
          </a:prstGeom>
          <a:noFill/>
          <a:extLst>
            <a:ext uri="{909E8E84-426E-40DD-AFC4-6F175D3DCCD1}">
              <a14:hiddenFill xmlns:a14="http://schemas.microsoft.com/office/drawing/2010/main">
                <a:pattFill>
                  <a:fgClr>
                    <a:srgbClr val="FFFFFF"/>
                  </a:fgClr>
                  <a:bgClr>
                    <a:srgbClr val="FFFFFF"/>
                  </a:bgClr>
                </a:pattFill>
              </a14:hiddenFill>
            </a:ext>
          </a:extLst>
        </p:spPr>
        <p:txBody>
          <a:bodyPr>
            <a:noAutofit/>
          </a:bodyPr>
          <a:lstStyle>
            <a:lvl1pPr algn="l" defTabSz="1028791" rtl="0" eaLnBrk="1" fontAlgn="base" hangingPunct="1">
              <a:spcBef>
                <a:spcPct val="0"/>
              </a:spcBef>
              <a:spcAft>
                <a:spcPct val="0"/>
              </a:spcAft>
              <a:defRPr sz="2745" b="0">
                <a:solidFill>
                  <a:schemeClr val="accent1"/>
                </a:solidFill>
                <a:latin typeface="+mj-lt"/>
                <a:ea typeface="+mj-ea"/>
                <a:cs typeface="+mj-cs"/>
              </a:defRPr>
            </a:lvl1pPr>
            <a:lvl2pPr algn="l" defTabSz="1028791" rtl="0" eaLnBrk="1" fontAlgn="base" hangingPunct="1">
              <a:spcBef>
                <a:spcPct val="0"/>
              </a:spcBef>
              <a:spcAft>
                <a:spcPct val="0"/>
              </a:spcAft>
              <a:defRPr sz="2745" b="1">
                <a:solidFill>
                  <a:schemeClr val="tx2"/>
                </a:solidFill>
                <a:latin typeface="Trebuchet MS" pitchFamily="34" charset="0"/>
                <a:cs typeface="Arial" charset="0"/>
              </a:defRPr>
            </a:lvl2pPr>
            <a:lvl3pPr algn="l" defTabSz="1028791" rtl="0" eaLnBrk="1" fontAlgn="base" hangingPunct="1">
              <a:spcBef>
                <a:spcPct val="0"/>
              </a:spcBef>
              <a:spcAft>
                <a:spcPct val="0"/>
              </a:spcAft>
              <a:defRPr sz="2745" b="1">
                <a:solidFill>
                  <a:schemeClr val="tx2"/>
                </a:solidFill>
                <a:latin typeface="Trebuchet MS" pitchFamily="34" charset="0"/>
                <a:cs typeface="Arial" charset="0"/>
              </a:defRPr>
            </a:lvl3pPr>
            <a:lvl4pPr algn="l" defTabSz="1028791" rtl="0" eaLnBrk="1" fontAlgn="base" hangingPunct="1">
              <a:spcBef>
                <a:spcPct val="0"/>
              </a:spcBef>
              <a:spcAft>
                <a:spcPct val="0"/>
              </a:spcAft>
              <a:defRPr sz="2745" b="1">
                <a:solidFill>
                  <a:schemeClr val="tx2"/>
                </a:solidFill>
                <a:latin typeface="Trebuchet MS" pitchFamily="34" charset="0"/>
                <a:cs typeface="Arial" charset="0"/>
              </a:defRPr>
            </a:lvl4pPr>
            <a:lvl5pPr algn="l" defTabSz="1028791" rtl="0" eaLnBrk="1" fontAlgn="base" hangingPunct="1">
              <a:spcBef>
                <a:spcPct val="0"/>
              </a:spcBef>
              <a:spcAft>
                <a:spcPct val="0"/>
              </a:spcAft>
              <a:defRPr sz="2745" b="1">
                <a:solidFill>
                  <a:schemeClr val="tx2"/>
                </a:solidFill>
                <a:latin typeface="Trebuchet MS" pitchFamily="34" charset="0"/>
                <a:cs typeface="Arial" charset="0"/>
              </a:defRPr>
            </a:lvl5pPr>
            <a:lvl6pPr marL="529092" algn="l" defTabSz="1028791" rtl="0" eaLnBrk="1" fontAlgn="base" hangingPunct="1">
              <a:spcBef>
                <a:spcPct val="0"/>
              </a:spcBef>
              <a:spcAft>
                <a:spcPct val="0"/>
              </a:spcAft>
              <a:defRPr sz="2745" b="1">
                <a:solidFill>
                  <a:schemeClr val="tx2"/>
                </a:solidFill>
                <a:latin typeface="Trebuchet MS" pitchFamily="34" charset="0"/>
                <a:cs typeface="Arial" charset="0"/>
              </a:defRPr>
            </a:lvl6pPr>
            <a:lvl7pPr marL="1058184" algn="l" defTabSz="1028791" rtl="0" eaLnBrk="1" fontAlgn="base" hangingPunct="1">
              <a:spcBef>
                <a:spcPct val="0"/>
              </a:spcBef>
              <a:spcAft>
                <a:spcPct val="0"/>
              </a:spcAft>
              <a:defRPr sz="2745" b="1">
                <a:solidFill>
                  <a:schemeClr val="tx2"/>
                </a:solidFill>
                <a:latin typeface="Trebuchet MS" pitchFamily="34" charset="0"/>
                <a:cs typeface="Arial" charset="0"/>
              </a:defRPr>
            </a:lvl7pPr>
            <a:lvl8pPr marL="1587276" algn="l" defTabSz="1028791" rtl="0" eaLnBrk="1" fontAlgn="base" hangingPunct="1">
              <a:spcBef>
                <a:spcPct val="0"/>
              </a:spcBef>
              <a:spcAft>
                <a:spcPct val="0"/>
              </a:spcAft>
              <a:defRPr sz="2745" b="1">
                <a:solidFill>
                  <a:schemeClr val="tx2"/>
                </a:solidFill>
                <a:latin typeface="Trebuchet MS" pitchFamily="34" charset="0"/>
                <a:cs typeface="Arial" charset="0"/>
              </a:defRPr>
            </a:lvl8pPr>
            <a:lvl9pPr marL="2116368" algn="l" defTabSz="1028791" rtl="0" eaLnBrk="1" fontAlgn="base" hangingPunct="1">
              <a:spcBef>
                <a:spcPct val="0"/>
              </a:spcBef>
              <a:spcAft>
                <a:spcPct val="0"/>
              </a:spcAft>
              <a:defRPr sz="2745" b="1">
                <a:solidFill>
                  <a:schemeClr val="tx2"/>
                </a:solidFill>
                <a:latin typeface="Trebuchet MS" pitchFamily="34" charset="0"/>
                <a:cs typeface="Arial" charset="0"/>
              </a:defRPr>
            </a:lvl9pPr>
          </a:lstStyle>
          <a:p>
            <a:pPr marL="0" marR="0" lvl="0" indent="0" algn="l" defTabSz="1028791" rtl="0" eaLnBrk="1" fontAlgn="base" latinLnBrk="0" hangingPunct="1">
              <a:lnSpc>
                <a:spcPct val="100000"/>
              </a:lnSpc>
              <a:spcBef>
                <a:spcPct val="0"/>
              </a:spcBef>
              <a:spcAft>
                <a:spcPct val="0"/>
              </a:spcAft>
              <a:buClrTx/>
              <a:buSzTx/>
              <a:buFontTx/>
              <a:buNone/>
              <a:tabLst/>
              <a:defRPr/>
            </a:pPr>
            <a:r>
              <a:rPr lang="en-US" sz="3200" kern="0" dirty="0">
                <a:solidFill>
                  <a:srgbClr val="0072C6"/>
                </a:solidFill>
                <a:latin typeface="Segoe UI Light"/>
              </a:rPr>
              <a:t>3 – Build enterprise-ready blockchain middleware</a:t>
            </a:r>
            <a:endParaRPr kumimoji="0" lang="en-US" sz="3200" b="0" i="0" u="none" strike="noStrike" kern="0" cap="none" spc="0" normalizeH="0" baseline="0" noProof="0" dirty="0">
              <a:ln>
                <a:noFill/>
              </a:ln>
              <a:solidFill>
                <a:srgbClr val="0072C6"/>
              </a:solidFill>
              <a:effectLst/>
              <a:uLnTx/>
              <a:uFillTx/>
              <a:latin typeface="Segoe UI Light"/>
            </a:endParaRPr>
          </a:p>
        </p:txBody>
      </p:sp>
      <p:sp>
        <p:nvSpPr>
          <p:cNvPr id="79" name="Content Placeholder 2"/>
          <p:cNvSpPr>
            <a:spLocks noGrp="1"/>
          </p:cNvSpPr>
          <p:nvPr>
            <p:ph idx="1"/>
          </p:nvPr>
        </p:nvSpPr>
        <p:spPr>
          <a:xfrm>
            <a:off x="7135261" y="1360861"/>
            <a:ext cx="4661990" cy="5070321"/>
          </a:xfrm>
        </p:spPr>
        <p:txBody>
          <a:bodyPr/>
          <a:lstStyle/>
          <a:p>
            <a:r>
              <a:rPr lang="en-US" sz="1400" dirty="0"/>
              <a:t>The </a:t>
            </a:r>
            <a:r>
              <a:rPr lang="en-US" sz="1400" dirty="0" err="1"/>
              <a:t>Blockchain</a:t>
            </a:r>
            <a:r>
              <a:rPr lang="en-US" sz="1400" dirty="0"/>
              <a:t> Middleware will provide core services, which will help users create and build on top of </a:t>
            </a:r>
            <a:r>
              <a:rPr lang="en-US" sz="1400" dirty="0" err="1"/>
              <a:t>blockchains</a:t>
            </a:r>
            <a:r>
              <a:rPr lang="en-US" sz="1400" dirty="0"/>
              <a:t> within Azure</a:t>
            </a:r>
          </a:p>
          <a:p>
            <a:r>
              <a:rPr lang="en-US" sz="1400" dirty="0"/>
              <a:t>The core services can be broken down into the following:</a:t>
            </a:r>
          </a:p>
          <a:p>
            <a:pPr lvl="1"/>
            <a:r>
              <a:rPr lang="en-US" sz="1400" b="1" dirty="0"/>
              <a:t>Identity and Certificate Services </a:t>
            </a:r>
            <a:r>
              <a:rPr lang="en-US" sz="1400" dirty="0"/>
              <a:t>– Helps with authentication, authorization, access, and lifecycle management. </a:t>
            </a:r>
          </a:p>
          <a:p>
            <a:pPr lvl="1"/>
            <a:r>
              <a:rPr lang="en-US" sz="1400" b="1" dirty="0"/>
              <a:t>Encryption Services </a:t>
            </a:r>
            <a:r>
              <a:rPr lang="en-US" sz="1400" dirty="0"/>
              <a:t>– Provides encryption for </a:t>
            </a:r>
            <a:r>
              <a:rPr lang="en-US" sz="1400" dirty="0" err="1"/>
              <a:t>blockchain</a:t>
            </a:r>
            <a:r>
              <a:rPr lang="en-US" sz="1400" dirty="0"/>
              <a:t> transactions and fields</a:t>
            </a:r>
          </a:p>
          <a:p>
            <a:pPr lvl="1"/>
            <a:r>
              <a:rPr lang="en-US" sz="1400" b="1" dirty="0" err="1"/>
              <a:t>Cryptlet</a:t>
            </a:r>
            <a:r>
              <a:rPr lang="en-US" sz="1400" b="1" dirty="0"/>
              <a:t> Services </a:t>
            </a:r>
            <a:r>
              <a:rPr lang="en-US" sz="1400" dirty="0"/>
              <a:t>– Provides runtime for </a:t>
            </a:r>
            <a:r>
              <a:rPr lang="en-US" sz="1400" dirty="0" err="1"/>
              <a:t>cryptlets</a:t>
            </a:r>
            <a:r>
              <a:rPr lang="en-US" sz="1400" dirty="0"/>
              <a:t> and communication between </a:t>
            </a:r>
            <a:r>
              <a:rPr lang="en-US" sz="1400" dirty="0" err="1"/>
              <a:t>blockchain</a:t>
            </a:r>
            <a:r>
              <a:rPr lang="en-US" sz="1400" dirty="0"/>
              <a:t> and </a:t>
            </a:r>
            <a:r>
              <a:rPr lang="en-US" sz="1400" dirty="0" err="1"/>
              <a:t>cryptlet</a:t>
            </a:r>
            <a:r>
              <a:rPr lang="en-US" sz="1400" dirty="0"/>
              <a:t> trusted host</a:t>
            </a:r>
          </a:p>
          <a:p>
            <a:pPr lvl="1"/>
            <a:r>
              <a:rPr lang="en-US" sz="1400" b="1" dirty="0" err="1"/>
              <a:t>Blockchain</a:t>
            </a:r>
            <a:r>
              <a:rPr lang="en-US" sz="1400" b="1" dirty="0"/>
              <a:t> Gateway Services </a:t>
            </a:r>
            <a:r>
              <a:rPr lang="en-US" sz="1400" dirty="0"/>
              <a:t>– Provides communication between multiple </a:t>
            </a:r>
            <a:r>
              <a:rPr lang="en-US" sz="1400" dirty="0" err="1"/>
              <a:t>blockchains</a:t>
            </a:r>
            <a:r>
              <a:rPr lang="en-US" sz="1400" dirty="0"/>
              <a:t> </a:t>
            </a:r>
          </a:p>
          <a:p>
            <a:pPr lvl="1"/>
            <a:r>
              <a:rPr lang="en-US" sz="1400" b="1" dirty="0"/>
              <a:t>Data Services </a:t>
            </a:r>
            <a:r>
              <a:rPr lang="en-US" sz="1400" dirty="0"/>
              <a:t>– Rich data services, such as analytics, auditing, and machine learning </a:t>
            </a:r>
          </a:p>
          <a:p>
            <a:pPr lvl="1"/>
            <a:r>
              <a:rPr lang="en-US" sz="1400" b="1" dirty="0"/>
              <a:t>Management and Operations </a:t>
            </a:r>
            <a:r>
              <a:rPr lang="en-US" sz="1400" dirty="0"/>
              <a:t>– Tools for deployment and management </a:t>
            </a:r>
          </a:p>
        </p:txBody>
      </p:sp>
      <p:grpSp>
        <p:nvGrpSpPr>
          <p:cNvPr id="68" name="Group 67"/>
          <p:cNvGrpSpPr/>
          <p:nvPr/>
        </p:nvGrpSpPr>
        <p:grpSpPr>
          <a:xfrm>
            <a:off x="491314" y="1360861"/>
            <a:ext cx="5589136" cy="5033653"/>
            <a:chOff x="6315994" y="510189"/>
            <a:chExt cx="5589136" cy="5033653"/>
          </a:xfrm>
        </p:grpSpPr>
        <p:sp>
          <p:nvSpPr>
            <p:cNvPr id="69" name="Rounded Rectangle 22"/>
            <p:cNvSpPr/>
            <p:nvPr/>
          </p:nvSpPr>
          <p:spPr bwMode="auto">
            <a:xfrm>
              <a:off x="6780223" y="510189"/>
              <a:ext cx="5054465" cy="454458"/>
            </a:xfrm>
            <a:prstGeom prst="roundRect">
              <a:avLst/>
            </a:prstGeom>
            <a:solidFill>
              <a:srgbClr val="FFDC6D"/>
            </a:solidFill>
            <a:ln w="9525" cap="flat" cmpd="sng" algn="ctr">
              <a:solidFill>
                <a:srgbClr val="002050"/>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Segoe UI"/>
                  <a:ea typeface="+mn-ea"/>
                  <a:cs typeface="+mn-cs"/>
                </a:rPr>
                <a:t>POCs</a:t>
              </a: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err="1">
                <a:ln>
                  <a:noFill/>
                </a:ln>
                <a:solidFill>
                  <a:srgbClr val="000000"/>
                </a:solidFill>
                <a:effectLst/>
                <a:uLnTx/>
                <a:uFillTx/>
                <a:latin typeface="Segoe UI"/>
                <a:ea typeface="+mn-ea"/>
                <a:cs typeface="+mn-cs"/>
              </a:endParaRPr>
            </a:p>
          </p:txBody>
        </p:sp>
        <p:grpSp>
          <p:nvGrpSpPr>
            <p:cNvPr id="70" name="Group 3"/>
            <p:cNvGrpSpPr/>
            <p:nvPr/>
          </p:nvGrpSpPr>
          <p:grpSpPr>
            <a:xfrm>
              <a:off x="6315994" y="735768"/>
              <a:ext cx="5589136" cy="4808074"/>
              <a:chOff x="875515" y="1298340"/>
              <a:chExt cx="6282509" cy="5187164"/>
            </a:xfrm>
          </p:grpSpPr>
          <p:sp>
            <p:nvSpPr>
              <p:cNvPr id="71" name="Rounded Rectangle 4"/>
              <p:cNvSpPr/>
              <p:nvPr/>
            </p:nvSpPr>
            <p:spPr>
              <a:xfrm>
                <a:off x="1361099" y="4644748"/>
                <a:ext cx="5789002" cy="1468141"/>
              </a:xfrm>
              <a:prstGeom prst="roundRect">
                <a:avLst>
                  <a:gd name="adj" fmla="val 8667"/>
                </a:avLst>
              </a:prstGeom>
              <a:solidFill>
                <a:srgbClr val="BDD7EE"/>
              </a:solidFill>
              <a:ln w="12700" cap="flat" cmpd="sng" algn="ctr">
                <a:solidFill>
                  <a:schemeClr val="tx1">
                    <a:lumMod val="75000"/>
                  </a:schemeClr>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chemeClr val="bg2">
                      <a:lumMod val="10000"/>
                    </a:schemeClr>
                  </a:solidFill>
                  <a:effectLst/>
                  <a:uLnTx/>
                  <a:uFillTx/>
                  <a:latin typeface="Calibri" panose="020F0502020204030204"/>
                  <a:ea typeface="+mn-ea"/>
                  <a:cs typeface="+mn-cs"/>
                </a:endParaRPr>
              </a:p>
            </p:txBody>
          </p:sp>
          <p:sp>
            <p:nvSpPr>
              <p:cNvPr id="72" name="Rounded Rectangle 7"/>
              <p:cNvSpPr/>
              <p:nvPr/>
            </p:nvSpPr>
            <p:spPr>
              <a:xfrm>
                <a:off x="1427006" y="5072006"/>
                <a:ext cx="4088584" cy="977320"/>
              </a:xfrm>
              <a:prstGeom prst="roundRect">
                <a:avLst>
                  <a:gd name="adj" fmla="val 10658"/>
                </a:avLst>
              </a:prstGeom>
              <a:solidFill>
                <a:srgbClr val="F2F2F2"/>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73" name="Rounded Rectangle 8"/>
              <p:cNvSpPr/>
              <p:nvPr/>
            </p:nvSpPr>
            <p:spPr bwMode="auto">
              <a:xfrm>
                <a:off x="1427288" y="5240839"/>
                <a:ext cx="4084985" cy="810391"/>
              </a:xfrm>
              <a:prstGeom prst="roundRect">
                <a:avLst>
                  <a:gd name="adj" fmla="val 10456"/>
                </a:avLst>
              </a:prstGeom>
              <a:solidFill>
                <a:schemeClr val="accent4">
                  <a:lumMod val="40000"/>
                  <a:lumOff val="6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74" name="Rounded Rectangle 9"/>
              <p:cNvSpPr/>
              <p:nvPr/>
            </p:nvSpPr>
            <p:spPr bwMode="auto">
              <a:xfrm>
                <a:off x="4837678" y="1309481"/>
                <a:ext cx="1078798" cy="1715113"/>
              </a:xfrm>
              <a:prstGeom prst="roundRect">
                <a:avLst>
                  <a:gd name="adj" fmla="val 6306"/>
                </a:avLst>
              </a:prstGeom>
              <a:solidFill>
                <a:srgbClr val="00206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Healthcare</a:t>
                </a:r>
              </a:p>
            </p:txBody>
          </p:sp>
          <p:sp>
            <p:nvSpPr>
              <p:cNvPr id="75" name="Rounded Rectangle 10"/>
              <p:cNvSpPr/>
              <p:nvPr/>
            </p:nvSpPr>
            <p:spPr bwMode="auto">
              <a:xfrm>
                <a:off x="3779818" y="1309481"/>
                <a:ext cx="940736" cy="1715113"/>
              </a:xfrm>
              <a:prstGeom prst="roundRect">
                <a:avLst>
                  <a:gd name="adj" fmla="val 6306"/>
                </a:avLst>
              </a:prstGeom>
              <a:solidFill>
                <a:srgbClr val="C0000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Retail &amp; CPG</a:t>
                </a:r>
              </a:p>
            </p:txBody>
          </p:sp>
          <p:sp>
            <p:nvSpPr>
              <p:cNvPr id="76" name="Rounded Rectangle 11"/>
              <p:cNvSpPr/>
              <p:nvPr/>
            </p:nvSpPr>
            <p:spPr bwMode="auto">
              <a:xfrm>
                <a:off x="5984093" y="1298340"/>
                <a:ext cx="1070763" cy="1715113"/>
              </a:xfrm>
              <a:prstGeom prst="roundRect">
                <a:avLst>
                  <a:gd name="adj" fmla="val 8526"/>
                </a:avLst>
              </a:prstGeom>
              <a:solidFill>
                <a:srgbClr val="00B05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Segoe UI"/>
                    <a:ea typeface="+mn-ea"/>
                    <a:cs typeface="+mn-cs"/>
                  </a:rPr>
                  <a:t>Government</a:t>
                </a:r>
              </a:p>
            </p:txBody>
          </p:sp>
          <p:sp>
            <p:nvSpPr>
              <p:cNvPr id="77" name="Rounded Rectangle 12"/>
              <p:cNvSpPr/>
              <p:nvPr/>
            </p:nvSpPr>
            <p:spPr bwMode="auto">
              <a:xfrm>
                <a:off x="2682546" y="1309481"/>
                <a:ext cx="980149" cy="1715113"/>
              </a:xfrm>
              <a:prstGeom prst="roundRect">
                <a:avLst>
                  <a:gd name="adj" fmla="val 4086"/>
                </a:avLst>
              </a:prstGeom>
              <a:solidFill>
                <a:srgbClr val="7030A0"/>
              </a:solidFill>
              <a:ln w="9525" cap="flat" cmpd="sng" algn="ctr">
                <a:solidFill>
                  <a:srgbClr val="969696"/>
                </a:solidFill>
                <a:prstDash val="solid"/>
                <a:round/>
                <a:headEnd type="none" w="med" len="med"/>
                <a:tailEnd type="none" w="med" len="med"/>
              </a:ln>
              <a:effectLst/>
            </p:spPr>
            <p:txBody>
              <a:bodyPr vert="horz" wrap="square" lIns="0" tIns="91440" rIns="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Segoe UI"/>
                    <a:ea typeface="+mn-ea"/>
                    <a:cs typeface="+mn-cs"/>
                  </a:rPr>
                  <a:t>Discrete </a:t>
                </a:r>
                <a:r>
                  <a:rPr kumimoji="0" lang="en-US" sz="800" b="1" i="0" u="none" strike="noStrike" kern="1200" cap="none" spc="0" normalizeH="0" baseline="0" noProof="0" dirty="0">
                    <a:ln>
                      <a:noFill/>
                    </a:ln>
                    <a:solidFill>
                      <a:srgbClr val="FFFFFF"/>
                    </a:solidFill>
                    <a:effectLst/>
                    <a:uLnTx/>
                    <a:uFillTx/>
                    <a:latin typeface="Segoe UI"/>
                    <a:ea typeface="+mn-ea"/>
                    <a:cs typeface="+mn-cs"/>
                  </a:rPr>
                  <a:t>Manufacturing</a:t>
                </a:r>
              </a:p>
            </p:txBody>
          </p:sp>
          <p:sp>
            <p:nvSpPr>
              <p:cNvPr id="78" name="Rounded Rectangle 13"/>
              <p:cNvSpPr/>
              <p:nvPr/>
            </p:nvSpPr>
            <p:spPr bwMode="auto">
              <a:xfrm>
                <a:off x="1624687" y="1309481"/>
                <a:ext cx="940736" cy="1715113"/>
              </a:xfrm>
              <a:prstGeom prst="roundRect">
                <a:avLst>
                  <a:gd name="adj" fmla="val 7786"/>
                </a:avLst>
              </a:prstGeom>
              <a:solidFill>
                <a:srgbClr val="0070C0"/>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lvl="0" algn="ctr" defTabSz="889000" fontAlgn="base">
                  <a:defRPr/>
                </a:pPr>
                <a:r>
                  <a:rPr lang="en-US" sz="900" b="1" dirty="0">
                    <a:solidFill>
                      <a:srgbClr val="FFFFFF"/>
                    </a:solidFill>
                  </a:rPr>
                  <a:t>Banking, Capital Markets</a:t>
                </a:r>
              </a:p>
            </p:txBody>
          </p:sp>
          <p:sp>
            <p:nvSpPr>
              <p:cNvPr id="80" name="Rectangle 15"/>
              <p:cNvSpPr/>
              <p:nvPr/>
            </p:nvSpPr>
            <p:spPr>
              <a:xfrm>
                <a:off x="2978512" y="4565613"/>
                <a:ext cx="2554178" cy="39458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Distributed Ledger Stacks</a:t>
                </a:r>
              </a:p>
            </p:txBody>
          </p:sp>
          <p:sp>
            <p:nvSpPr>
              <p:cNvPr id="81" name="Rounded Rectangle 16"/>
              <p:cNvSpPr/>
              <p:nvPr/>
            </p:nvSpPr>
            <p:spPr>
              <a:xfrm>
                <a:off x="1369022" y="6130416"/>
                <a:ext cx="5789002" cy="355088"/>
              </a:xfrm>
              <a:prstGeom prst="roundRect">
                <a:avLst/>
              </a:prstGeom>
              <a:solidFill>
                <a:srgbClr val="BDD7EE"/>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2">
                        <a:lumMod val="10000"/>
                      </a:schemeClr>
                    </a:solidFill>
                    <a:effectLst/>
                    <a:uLnTx/>
                    <a:uFillTx/>
                    <a:latin typeface="Calibri" panose="020F0502020204030204"/>
                    <a:ea typeface="+mn-ea"/>
                    <a:cs typeface="+mn-cs"/>
                  </a:rPr>
                  <a:t>Azure</a:t>
                </a:r>
              </a:p>
            </p:txBody>
          </p:sp>
          <p:sp>
            <p:nvSpPr>
              <p:cNvPr id="82" name="Rounded Rectangle 17"/>
              <p:cNvSpPr/>
              <p:nvPr/>
            </p:nvSpPr>
            <p:spPr bwMode="auto">
              <a:xfrm>
                <a:off x="1374949" y="2144516"/>
                <a:ext cx="5720988" cy="881904"/>
              </a:xfrm>
              <a:prstGeom prst="roundRect">
                <a:avLst>
                  <a:gd name="adj" fmla="val 10008"/>
                </a:avLst>
              </a:prstGeom>
              <a:solidFill>
                <a:srgbClr val="F8F8F8"/>
              </a:solidFill>
              <a:ln w="9525" cap="flat" cmpd="sng" algn="ctr">
                <a:solidFill>
                  <a:schemeClr val="tx1">
                    <a:lumMod val="75000"/>
                  </a:schemeClr>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Segoe UI"/>
                    <a:ea typeface="+mn-ea"/>
                    <a:cs typeface="+mn-cs"/>
                  </a:rPr>
                  <a:t>Horizontal</a:t>
                </a:r>
                <a:r>
                  <a:rPr kumimoji="0" lang="en-US" sz="1200" b="1" i="0" u="none" strike="noStrike" kern="1200" cap="none" spc="0" normalizeH="0" noProof="0" dirty="0">
                    <a:ln>
                      <a:noFill/>
                    </a:ln>
                    <a:solidFill>
                      <a:srgbClr val="000000"/>
                    </a:solidFill>
                    <a:effectLst/>
                    <a:uLnTx/>
                    <a:uFillTx/>
                    <a:latin typeface="Segoe UI"/>
                    <a:ea typeface="+mn-ea"/>
                    <a:cs typeface="+mn-cs"/>
                  </a:rPr>
                  <a:t> SaaS &amp; Adapters</a:t>
                </a:r>
                <a:endParaRPr kumimoji="0" lang="en-US" sz="1200" b="1" i="0" u="none" strike="noStrike" kern="1200" cap="none" spc="0" normalizeH="0" baseline="0" noProof="0" dirty="0">
                  <a:ln>
                    <a:noFill/>
                  </a:ln>
                  <a:solidFill>
                    <a:srgbClr val="000000"/>
                  </a:solidFill>
                  <a:effectLst/>
                  <a:uLnTx/>
                  <a:uFillTx/>
                  <a:latin typeface="Segoe UI"/>
                  <a:ea typeface="+mn-ea"/>
                  <a:cs typeface="+mn-cs"/>
                </a:endParaRP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err="1">
                  <a:ln>
                    <a:noFill/>
                  </a:ln>
                  <a:solidFill>
                    <a:srgbClr val="000000"/>
                  </a:solidFill>
                  <a:effectLst/>
                  <a:uLnTx/>
                  <a:uFillTx/>
                  <a:latin typeface="Segoe UI"/>
                  <a:ea typeface="+mn-ea"/>
                  <a:cs typeface="+mn-cs"/>
                </a:endParaRPr>
              </a:p>
            </p:txBody>
          </p:sp>
          <p:sp>
            <p:nvSpPr>
              <p:cNvPr id="83" name="Rounded Rectangle 18"/>
              <p:cNvSpPr/>
              <p:nvPr/>
            </p:nvSpPr>
            <p:spPr bwMode="auto">
              <a:xfrm>
                <a:off x="1541741" y="2398811"/>
                <a:ext cx="1820669"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84" name="Rounded Rectangle 19"/>
              <p:cNvSpPr/>
              <p:nvPr/>
            </p:nvSpPr>
            <p:spPr bwMode="auto">
              <a:xfrm>
                <a:off x="4050828"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9000" fontAlgn="base"/>
                <a:r>
                  <a:rPr lang="en-US" sz="1000" dirty="0">
                    <a:solidFill>
                      <a:srgbClr val="FFFFFF"/>
                    </a:solidFill>
                    <a:latin typeface="Segoe UI"/>
                  </a:rPr>
                  <a:t>3rd Party</a:t>
                </a:r>
              </a:p>
            </p:txBody>
          </p:sp>
          <p:sp>
            <p:nvSpPr>
              <p:cNvPr id="85" name="Rounded Rectangle 20"/>
              <p:cNvSpPr/>
              <p:nvPr/>
            </p:nvSpPr>
            <p:spPr bwMode="auto">
              <a:xfrm>
                <a:off x="4650110"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algn="ctr" defTabSz="889000" fontAlgn="base"/>
                <a:endParaRPr lang="en-US" sz="1000" dirty="0">
                  <a:solidFill>
                    <a:srgbClr val="FFFFFF"/>
                  </a:solidFill>
                  <a:latin typeface="Segoe UI"/>
                </a:endParaRPr>
              </a:p>
            </p:txBody>
          </p:sp>
          <p:sp>
            <p:nvSpPr>
              <p:cNvPr id="86" name="Rounded Rectangle 21"/>
              <p:cNvSpPr/>
              <p:nvPr/>
            </p:nvSpPr>
            <p:spPr bwMode="auto">
              <a:xfrm>
                <a:off x="5259667" y="2414042"/>
                <a:ext cx="531006" cy="565163"/>
              </a:xfrm>
              <a:prstGeom prst="roundRect">
                <a:avLst/>
              </a:prstGeom>
              <a:solidFill>
                <a:srgbClr val="FFFFFF"/>
              </a:solidFill>
              <a:ln w="9525" cap="flat" cmpd="sng" algn="ctr">
                <a:solidFill>
                  <a:srgbClr val="282828"/>
                </a:solidFill>
                <a:prstDash val="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87" name="Rounded Rectangle 22"/>
              <p:cNvSpPr/>
              <p:nvPr/>
            </p:nvSpPr>
            <p:spPr bwMode="auto">
              <a:xfrm>
                <a:off x="6358971" y="2414042"/>
                <a:ext cx="589171"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3</a:t>
                </a:r>
                <a:r>
                  <a:rPr kumimoji="0" lang="en-US" sz="1000" b="0" i="0" u="none" strike="noStrike" kern="1200" cap="none" spc="0" normalizeH="0" baseline="30000" noProof="0" dirty="0">
                    <a:ln>
                      <a:noFill/>
                    </a:ln>
                    <a:solidFill>
                      <a:srgbClr val="FFFFFF"/>
                    </a:solidFill>
                    <a:effectLst/>
                    <a:uLnTx/>
                    <a:uFillTx/>
                    <a:latin typeface="Segoe UI"/>
                    <a:ea typeface="+mn-ea"/>
                    <a:cs typeface="+mn-cs"/>
                  </a:rPr>
                  <a:t>rd</a:t>
                </a:r>
                <a:r>
                  <a:rPr kumimoji="0" lang="en-US" sz="1000" b="0" i="0" u="none" strike="noStrike" kern="1200" cap="none" spc="0" normalizeH="0" baseline="0" noProof="0" dirty="0">
                    <a:ln>
                      <a:noFill/>
                    </a:ln>
                    <a:solidFill>
                      <a:srgbClr val="FFFFFF"/>
                    </a:solidFill>
                    <a:effectLst/>
                    <a:uLnTx/>
                    <a:uFillTx/>
                    <a:latin typeface="Segoe UI"/>
                    <a:ea typeface="+mn-ea"/>
                    <a:cs typeface="+mn-cs"/>
                  </a:rPr>
                  <a:t> Party</a:t>
                </a:r>
              </a:p>
            </p:txBody>
          </p:sp>
          <p:sp>
            <p:nvSpPr>
              <p:cNvPr id="88" name="Rectangle 23"/>
              <p:cNvSpPr/>
              <p:nvPr/>
            </p:nvSpPr>
            <p:spPr>
              <a:xfrm>
                <a:off x="3370524" y="534841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89" name="TextBox 24"/>
              <p:cNvSpPr txBox="1"/>
              <p:nvPr/>
            </p:nvSpPr>
            <p:spPr>
              <a:xfrm>
                <a:off x="3392004" y="5472416"/>
                <a:ext cx="871312" cy="464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A</a:t>
                </a:r>
              </a:p>
            </p:txBody>
          </p:sp>
          <p:sp>
            <p:nvSpPr>
              <p:cNvPr id="90" name="Right Bracket 25"/>
              <p:cNvSpPr/>
              <p:nvPr/>
            </p:nvSpPr>
            <p:spPr bwMode="auto">
              <a:xfrm flipH="1">
                <a:off x="1160427" y="3106796"/>
                <a:ext cx="203992" cy="1489156"/>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91" name="Right Bracket 26"/>
              <p:cNvSpPr/>
              <p:nvPr/>
            </p:nvSpPr>
            <p:spPr bwMode="auto">
              <a:xfrm flipH="1">
                <a:off x="1161347" y="4650940"/>
                <a:ext cx="199751" cy="1834563"/>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92" name="Rectangle 27"/>
              <p:cNvSpPr/>
              <p:nvPr/>
            </p:nvSpPr>
            <p:spPr>
              <a:xfrm>
                <a:off x="1502311" y="5324500"/>
                <a:ext cx="1744916" cy="687034"/>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TextBox 28"/>
              <p:cNvSpPr txBox="1"/>
              <p:nvPr/>
            </p:nvSpPr>
            <p:spPr>
              <a:xfrm>
                <a:off x="1562133" y="5484452"/>
                <a:ext cx="1552920" cy="2988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r>
                  <a:rPr kumimoji="0" 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st</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a:t>
                </a:r>
              </a:p>
            </p:txBody>
          </p:sp>
          <p:sp>
            <p:nvSpPr>
              <p:cNvPr id="94" name="TextBox 29"/>
              <p:cNvSpPr txBox="1"/>
              <p:nvPr/>
            </p:nvSpPr>
            <p:spPr>
              <a:xfrm>
                <a:off x="1699844" y="2367977"/>
                <a:ext cx="1615919" cy="295344"/>
              </a:xfrm>
              <a:prstGeom prst="rect">
                <a:avLst/>
              </a:prstGeom>
              <a:noFill/>
            </p:spPr>
            <p:txBody>
              <a:bodyPr wrap="square" rtlCol="0">
                <a:sp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a:ea typeface="+mn-ea"/>
                    <a:cs typeface="+mn-cs"/>
                  </a:rPr>
                  <a:t>1</a:t>
                </a:r>
                <a:r>
                  <a:rPr kumimoji="0" lang="en-US" sz="1400" b="0" i="0" u="none" strike="noStrike" kern="1200" cap="none" spc="0" normalizeH="0" baseline="30000" noProof="0" dirty="0">
                    <a:ln>
                      <a:noFill/>
                    </a:ln>
                    <a:solidFill>
                      <a:srgbClr val="FFFFFF"/>
                    </a:solidFill>
                    <a:effectLst/>
                    <a:uLnTx/>
                    <a:uFillTx/>
                    <a:latin typeface="Segoe UI"/>
                    <a:ea typeface="+mn-ea"/>
                    <a:cs typeface="+mn-cs"/>
                  </a:rPr>
                  <a:t>st</a:t>
                </a:r>
                <a:r>
                  <a:rPr kumimoji="0" lang="en-US" sz="1400" b="0" i="0" u="none" strike="noStrike" kern="1200" cap="none" spc="0" normalizeH="0" baseline="0" noProof="0" dirty="0">
                    <a:ln>
                      <a:noFill/>
                    </a:ln>
                    <a:solidFill>
                      <a:srgbClr val="FFFFFF"/>
                    </a:solidFill>
                    <a:effectLst/>
                    <a:uLnTx/>
                    <a:uFillTx/>
                    <a:latin typeface="Segoe UI"/>
                    <a:ea typeface="+mn-ea"/>
                    <a:cs typeface="+mn-cs"/>
                  </a:rPr>
                  <a:t> Party</a:t>
                </a:r>
              </a:p>
            </p:txBody>
          </p:sp>
          <p:pic>
            <p:nvPicPr>
              <p:cNvPr id="95" name="Picture 4" descr="http://www.nzcrmguy.com/wp-content/uploads/sites/11/2014/10/logo-crm.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544991" y="2473084"/>
                <a:ext cx="740014" cy="61652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5" descr="C:\Users\timdegner\Desktop\911_ppt\logos\office.wmf"/>
              <p:cNvPicPr>
                <a:picLocks noChangeAspect="1" noChangeArrowheads="1"/>
              </p:cNvPicPr>
              <p:nvPr/>
            </p:nvPicPr>
            <p:blipFill>
              <a:blip r:embed="rId4"/>
              <a:srcRect/>
              <a:stretch>
                <a:fillRect/>
              </a:stretch>
            </p:blipFill>
            <p:spPr bwMode="auto">
              <a:xfrm>
                <a:off x="2363549" y="2620448"/>
                <a:ext cx="263302" cy="329073"/>
              </a:xfrm>
              <a:prstGeom prst="rect">
                <a:avLst/>
              </a:prstGeom>
              <a:noFill/>
            </p:spPr>
          </p:pic>
          <p:pic>
            <p:nvPicPr>
              <p:cNvPr id="97" name="Picture 32" descr="C:\Users\timdegner\Desktop\cluster\911\SENT\bing.wmf"/>
              <p:cNvPicPr>
                <a:picLocks noChangeAspect="1" noChangeArrowheads="1"/>
              </p:cNvPicPr>
              <p:nvPr/>
            </p:nvPicPr>
            <p:blipFill>
              <a:blip r:embed="rId5"/>
              <a:srcRect/>
              <a:stretch>
                <a:fillRect/>
              </a:stretch>
            </p:blipFill>
            <p:spPr bwMode="auto">
              <a:xfrm>
                <a:off x="2949923" y="2606927"/>
                <a:ext cx="253119" cy="327114"/>
              </a:xfrm>
              <a:prstGeom prst="rect">
                <a:avLst/>
              </a:prstGeom>
              <a:noFill/>
            </p:spPr>
          </p:pic>
          <p:sp>
            <p:nvSpPr>
              <p:cNvPr id="98" name="Rounded Rectangle 33"/>
              <p:cNvSpPr/>
              <p:nvPr/>
            </p:nvSpPr>
            <p:spPr bwMode="auto">
              <a:xfrm>
                <a:off x="3388088" y="2409084"/>
                <a:ext cx="590726" cy="565163"/>
              </a:xfrm>
              <a:prstGeom prst="roundRect">
                <a:avLst/>
              </a:prstGeom>
              <a:solidFill>
                <a:srgbClr val="ED7D31"/>
              </a:solidFill>
              <a:ln w="9525"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Segoe UI"/>
                    <a:ea typeface="+mn-ea"/>
                    <a:cs typeface="+mn-cs"/>
                  </a:rPr>
                  <a:t>3</a:t>
                </a:r>
                <a:r>
                  <a:rPr kumimoji="0" lang="en-US" sz="1000" b="0" i="0" u="none" strike="noStrike" kern="1200" cap="none" spc="0" normalizeH="0" baseline="30000" noProof="0" dirty="0">
                    <a:ln>
                      <a:noFill/>
                    </a:ln>
                    <a:solidFill>
                      <a:srgbClr val="FFFFFF"/>
                    </a:solidFill>
                    <a:effectLst/>
                    <a:uLnTx/>
                    <a:uFillTx/>
                    <a:latin typeface="Segoe UI"/>
                    <a:ea typeface="+mn-ea"/>
                    <a:cs typeface="+mn-cs"/>
                  </a:rPr>
                  <a:t>rd</a:t>
                </a:r>
                <a:r>
                  <a:rPr kumimoji="0" lang="en-US" sz="1000" b="0" i="0" u="none" strike="noStrike" kern="1200" cap="none" spc="0" normalizeH="0" baseline="0" noProof="0" dirty="0">
                    <a:ln>
                      <a:noFill/>
                    </a:ln>
                    <a:solidFill>
                      <a:srgbClr val="FFFFFF"/>
                    </a:solidFill>
                    <a:effectLst/>
                    <a:uLnTx/>
                    <a:uFillTx/>
                    <a:latin typeface="Segoe UI"/>
                    <a:ea typeface="+mn-ea"/>
                    <a:cs typeface="+mn-cs"/>
                  </a:rPr>
                  <a:t> Party</a:t>
                </a:r>
              </a:p>
            </p:txBody>
          </p:sp>
          <p:sp>
            <p:nvSpPr>
              <p:cNvPr id="99" name="Rectangle 34"/>
              <p:cNvSpPr/>
              <p:nvPr/>
            </p:nvSpPr>
            <p:spPr>
              <a:xfrm>
                <a:off x="2169467" y="5068477"/>
                <a:ext cx="2181802" cy="164606"/>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Blockchain</a:t>
                </a:r>
                <a:r>
                  <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 Virtual Machine</a:t>
                </a:r>
              </a:p>
            </p:txBody>
          </p:sp>
          <p:sp>
            <p:nvSpPr>
              <p:cNvPr id="100" name="Rounded Rectangle 35"/>
              <p:cNvSpPr/>
              <p:nvPr/>
            </p:nvSpPr>
            <p:spPr>
              <a:xfrm>
                <a:off x="5716625" y="5066968"/>
                <a:ext cx="1252532" cy="991251"/>
              </a:xfrm>
              <a:prstGeom prst="roundRect">
                <a:avLst>
                  <a:gd name="adj" fmla="val 9050"/>
                </a:avLst>
              </a:prstGeom>
              <a:solidFill>
                <a:schemeClr val="bg2"/>
              </a:solidFill>
              <a:ln w="12700" cap="flat" cmpd="sng" algn="ctr">
                <a:solidFill>
                  <a:schemeClr val="tx1">
                    <a:lumMod val="75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505050">
                      <a:lumMod val="50000"/>
                    </a:srgbClr>
                  </a:solidFill>
                  <a:effectLst/>
                  <a:uLnTx/>
                  <a:uFillTx/>
                  <a:latin typeface="Calibri" panose="020F0502020204030204"/>
                  <a:ea typeface="+mn-ea"/>
                  <a:cs typeface="+mn-cs"/>
                </a:endParaRPr>
              </a:p>
            </p:txBody>
          </p:sp>
          <p:sp>
            <p:nvSpPr>
              <p:cNvPr id="101" name="Rounded Rectangle 36"/>
              <p:cNvSpPr/>
              <p:nvPr/>
            </p:nvSpPr>
            <p:spPr bwMode="auto">
              <a:xfrm>
                <a:off x="5716625" y="5240839"/>
                <a:ext cx="1245689" cy="810392"/>
              </a:xfrm>
              <a:prstGeom prst="roundRect">
                <a:avLst>
                  <a:gd name="adj" fmla="val 10456"/>
                </a:avLst>
              </a:prstGeom>
              <a:solidFill>
                <a:schemeClr val="accent4">
                  <a:lumMod val="20000"/>
                  <a:lumOff val="80000"/>
                </a:schemeClr>
              </a:solidFill>
              <a:ln w="9525" cap="flat" cmpd="sng" algn="ctr">
                <a:solidFill>
                  <a:srgbClr val="969696"/>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02" name="Rectangle 37"/>
              <p:cNvSpPr/>
              <p:nvPr/>
            </p:nvSpPr>
            <p:spPr>
              <a:xfrm>
                <a:off x="5928498" y="5092315"/>
                <a:ext cx="821149" cy="131317"/>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Adapters</a:t>
                </a:r>
                <a:endParaRPr kumimoji="0" lang="en-US" sz="12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03" name="Rectangle 38"/>
              <p:cNvSpPr/>
              <p:nvPr/>
            </p:nvSpPr>
            <p:spPr>
              <a:xfrm>
                <a:off x="1308093" y="4850247"/>
                <a:ext cx="1806960" cy="15041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rPr>
                  <a:t>Smart Contract-based </a:t>
                </a:r>
              </a:p>
            </p:txBody>
          </p:sp>
          <p:grpSp>
            <p:nvGrpSpPr>
              <p:cNvPr id="104" name="Group 39"/>
              <p:cNvGrpSpPr>
                <a:grpSpLocks noChangeAspect="1"/>
              </p:cNvGrpSpPr>
              <p:nvPr/>
            </p:nvGrpSpPr>
            <p:grpSpPr>
              <a:xfrm>
                <a:off x="4213274" y="5088661"/>
                <a:ext cx="134604" cy="140481"/>
                <a:chOff x="10096500" y="223838"/>
                <a:chExt cx="862013" cy="803275"/>
              </a:xfrm>
              <a:solidFill>
                <a:sysClr val="windowText" lastClr="000000">
                  <a:lumMod val="65000"/>
                  <a:lumOff val="35000"/>
                </a:sysClr>
              </a:solidFill>
            </p:grpSpPr>
            <p:sp>
              <p:nvSpPr>
                <p:cNvPr id="129" name="Freeform 64"/>
                <p:cNvSpPr>
                  <a:spLocks noEditPoints="1"/>
                </p:cNvSpPr>
                <p:nvPr/>
              </p:nvSpPr>
              <p:spPr bwMode="auto">
                <a:xfrm>
                  <a:off x="10096500" y="223838"/>
                  <a:ext cx="862013" cy="625475"/>
                </a:xfrm>
                <a:custGeom>
                  <a:avLst/>
                  <a:gdLst>
                    <a:gd name="T0" fmla="*/ 4 w 335"/>
                    <a:gd name="T1" fmla="*/ 3 h 243"/>
                    <a:gd name="T2" fmla="*/ 0 w 335"/>
                    <a:gd name="T3" fmla="*/ 13 h 243"/>
                    <a:gd name="T4" fmla="*/ 0 w 335"/>
                    <a:gd name="T5" fmla="*/ 230 h 243"/>
                    <a:gd name="T6" fmla="*/ 4 w 335"/>
                    <a:gd name="T7" fmla="*/ 239 h 243"/>
                    <a:gd name="T8" fmla="*/ 13 w 335"/>
                    <a:gd name="T9" fmla="*/ 243 h 243"/>
                    <a:gd name="T10" fmla="*/ 322 w 335"/>
                    <a:gd name="T11" fmla="*/ 243 h 243"/>
                    <a:gd name="T12" fmla="*/ 331 w 335"/>
                    <a:gd name="T13" fmla="*/ 239 h 243"/>
                    <a:gd name="T14" fmla="*/ 335 w 335"/>
                    <a:gd name="T15" fmla="*/ 230 h 243"/>
                    <a:gd name="T16" fmla="*/ 335 w 335"/>
                    <a:gd name="T17" fmla="*/ 13 h 243"/>
                    <a:gd name="T18" fmla="*/ 331 w 335"/>
                    <a:gd name="T19" fmla="*/ 3 h 243"/>
                    <a:gd name="T20" fmla="*/ 322 w 335"/>
                    <a:gd name="T21" fmla="*/ 0 h 243"/>
                    <a:gd name="T22" fmla="*/ 13 w 335"/>
                    <a:gd name="T23" fmla="*/ 0 h 243"/>
                    <a:gd name="T24" fmla="*/ 4 w 335"/>
                    <a:gd name="T25" fmla="*/ 3 h 243"/>
                    <a:gd name="T26" fmla="*/ 27 w 335"/>
                    <a:gd name="T27" fmla="*/ 26 h 243"/>
                    <a:gd name="T28" fmla="*/ 309 w 335"/>
                    <a:gd name="T29" fmla="*/ 26 h 243"/>
                    <a:gd name="T30" fmla="*/ 309 w 335"/>
                    <a:gd name="T31" fmla="*/ 217 h 243"/>
                    <a:gd name="T32" fmla="*/ 27 w 335"/>
                    <a:gd name="T33" fmla="*/ 217 h 243"/>
                    <a:gd name="T34" fmla="*/ 27 w 335"/>
                    <a:gd name="T35" fmla="*/ 2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5" h="243">
                      <a:moveTo>
                        <a:pt x="4" y="3"/>
                      </a:moveTo>
                      <a:cubicBezTo>
                        <a:pt x="2" y="6"/>
                        <a:pt x="0" y="9"/>
                        <a:pt x="0" y="13"/>
                      </a:cubicBezTo>
                      <a:cubicBezTo>
                        <a:pt x="0" y="230"/>
                        <a:pt x="0" y="230"/>
                        <a:pt x="0" y="230"/>
                      </a:cubicBezTo>
                      <a:cubicBezTo>
                        <a:pt x="0" y="233"/>
                        <a:pt x="2" y="236"/>
                        <a:pt x="4" y="239"/>
                      </a:cubicBezTo>
                      <a:cubicBezTo>
                        <a:pt x="7" y="241"/>
                        <a:pt x="10" y="243"/>
                        <a:pt x="13" y="243"/>
                      </a:cubicBezTo>
                      <a:cubicBezTo>
                        <a:pt x="322" y="243"/>
                        <a:pt x="322" y="243"/>
                        <a:pt x="322" y="243"/>
                      </a:cubicBezTo>
                      <a:cubicBezTo>
                        <a:pt x="326" y="243"/>
                        <a:pt x="329" y="241"/>
                        <a:pt x="331" y="239"/>
                      </a:cubicBezTo>
                      <a:cubicBezTo>
                        <a:pt x="334" y="236"/>
                        <a:pt x="335" y="233"/>
                        <a:pt x="335" y="230"/>
                      </a:cubicBezTo>
                      <a:cubicBezTo>
                        <a:pt x="335" y="13"/>
                        <a:pt x="335" y="13"/>
                        <a:pt x="335" y="13"/>
                      </a:cubicBezTo>
                      <a:cubicBezTo>
                        <a:pt x="335" y="9"/>
                        <a:pt x="334" y="6"/>
                        <a:pt x="331" y="3"/>
                      </a:cubicBezTo>
                      <a:cubicBezTo>
                        <a:pt x="329" y="1"/>
                        <a:pt x="326" y="0"/>
                        <a:pt x="322" y="0"/>
                      </a:cubicBezTo>
                      <a:cubicBezTo>
                        <a:pt x="13" y="0"/>
                        <a:pt x="13" y="0"/>
                        <a:pt x="13" y="0"/>
                      </a:cubicBezTo>
                      <a:cubicBezTo>
                        <a:pt x="10" y="0"/>
                        <a:pt x="7" y="1"/>
                        <a:pt x="4" y="3"/>
                      </a:cubicBezTo>
                      <a:moveTo>
                        <a:pt x="27" y="26"/>
                      </a:moveTo>
                      <a:cubicBezTo>
                        <a:pt x="309" y="26"/>
                        <a:pt x="309" y="26"/>
                        <a:pt x="309" y="26"/>
                      </a:cubicBezTo>
                      <a:cubicBezTo>
                        <a:pt x="309" y="217"/>
                        <a:pt x="309" y="217"/>
                        <a:pt x="309" y="217"/>
                      </a:cubicBezTo>
                      <a:cubicBezTo>
                        <a:pt x="27" y="217"/>
                        <a:pt x="27" y="217"/>
                        <a:pt x="27" y="217"/>
                      </a:cubicBezTo>
                      <a:cubicBezTo>
                        <a:pt x="27" y="26"/>
                        <a:pt x="27" y="26"/>
                        <a:pt x="2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sp>
              <p:nvSpPr>
                <p:cNvPr id="130" name="Freeform 65"/>
                <p:cNvSpPr>
                  <a:spLocks/>
                </p:cNvSpPr>
                <p:nvPr/>
              </p:nvSpPr>
              <p:spPr bwMode="auto">
                <a:xfrm>
                  <a:off x="10291763" y="890588"/>
                  <a:ext cx="473075" cy="136525"/>
                </a:xfrm>
                <a:custGeom>
                  <a:avLst/>
                  <a:gdLst>
                    <a:gd name="T0" fmla="*/ 47 w 184"/>
                    <a:gd name="T1" fmla="*/ 0 h 53"/>
                    <a:gd name="T2" fmla="*/ 47 w 184"/>
                    <a:gd name="T3" fmla="*/ 28 h 53"/>
                    <a:gd name="T4" fmla="*/ 26 w 184"/>
                    <a:gd name="T5" fmla="*/ 28 h 53"/>
                    <a:gd name="T6" fmla="*/ 0 w 184"/>
                    <a:gd name="T7" fmla="*/ 53 h 53"/>
                    <a:gd name="T8" fmla="*/ 184 w 184"/>
                    <a:gd name="T9" fmla="*/ 53 h 53"/>
                    <a:gd name="T10" fmla="*/ 158 w 184"/>
                    <a:gd name="T11" fmla="*/ 28 h 53"/>
                    <a:gd name="T12" fmla="*/ 136 w 184"/>
                    <a:gd name="T13" fmla="*/ 28 h 53"/>
                    <a:gd name="T14" fmla="*/ 136 w 184"/>
                    <a:gd name="T15" fmla="*/ 0 h 53"/>
                    <a:gd name="T16" fmla="*/ 47 w 184"/>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53">
                      <a:moveTo>
                        <a:pt x="47" y="0"/>
                      </a:moveTo>
                      <a:cubicBezTo>
                        <a:pt x="47" y="28"/>
                        <a:pt x="47" y="28"/>
                        <a:pt x="47" y="28"/>
                      </a:cubicBezTo>
                      <a:cubicBezTo>
                        <a:pt x="26" y="28"/>
                        <a:pt x="26" y="28"/>
                        <a:pt x="26" y="28"/>
                      </a:cubicBezTo>
                      <a:cubicBezTo>
                        <a:pt x="12" y="28"/>
                        <a:pt x="0" y="39"/>
                        <a:pt x="0" y="53"/>
                      </a:cubicBezTo>
                      <a:cubicBezTo>
                        <a:pt x="184" y="53"/>
                        <a:pt x="184" y="53"/>
                        <a:pt x="184" y="53"/>
                      </a:cubicBezTo>
                      <a:cubicBezTo>
                        <a:pt x="184" y="39"/>
                        <a:pt x="172" y="28"/>
                        <a:pt x="158" y="28"/>
                      </a:cubicBezTo>
                      <a:cubicBezTo>
                        <a:pt x="136" y="28"/>
                        <a:pt x="136" y="28"/>
                        <a:pt x="136" y="28"/>
                      </a:cubicBezTo>
                      <a:cubicBezTo>
                        <a:pt x="136" y="0"/>
                        <a:pt x="136" y="0"/>
                        <a:pt x="136" y="0"/>
                      </a:cubicBezTo>
                      <a:cubicBezTo>
                        <a:pt x="47" y="0"/>
                        <a:pt x="47"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IN" sz="1600" b="0" i="0" u="none" strike="noStrike" kern="1200" cap="none" spc="0" normalizeH="0" baseline="0" noProof="0">
                    <a:ln>
                      <a:noFill/>
                    </a:ln>
                    <a:solidFill>
                      <a:srgbClr val="000000"/>
                    </a:solidFill>
                    <a:effectLst/>
                    <a:uLnTx/>
                    <a:uFillTx/>
                    <a:latin typeface="Verdana"/>
                    <a:ea typeface="+mn-ea"/>
                    <a:cs typeface="+mn-cs"/>
                  </a:endParaRPr>
                </a:p>
              </p:txBody>
            </p:sp>
          </p:grpSp>
          <p:cxnSp>
            <p:nvCxnSpPr>
              <p:cNvPr id="105" name="Straight Connector 40"/>
              <p:cNvCxnSpPr/>
              <p:nvPr/>
            </p:nvCxnSpPr>
            <p:spPr bwMode="auto">
              <a:xfrm>
                <a:off x="5609011" y="4746879"/>
                <a:ext cx="0" cy="1302231"/>
              </a:xfrm>
              <a:prstGeom prst="line">
                <a:avLst/>
              </a:prstGeom>
              <a:noFill/>
              <a:ln w="9525" cap="flat" cmpd="sng" algn="ctr">
                <a:solidFill>
                  <a:srgbClr val="969696"/>
                </a:solidFill>
                <a:prstDash val="solid"/>
                <a:round/>
                <a:headEnd type="none" w="med" len="med"/>
                <a:tailEnd type="none" w="med" len="med"/>
              </a:ln>
              <a:effectLst/>
            </p:spPr>
          </p:cxnSp>
          <p:sp>
            <p:nvSpPr>
              <p:cNvPr id="106" name="Rectangle 41"/>
              <p:cNvSpPr/>
              <p:nvPr/>
            </p:nvSpPr>
            <p:spPr>
              <a:xfrm>
                <a:off x="5521391" y="4850247"/>
                <a:ext cx="1624875" cy="130354"/>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dirty="0">
                    <a:solidFill>
                      <a:schemeClr val="bg2">
                        <a:lumMod val="10000"/>
                      </a:schemeClr>
                    </a:solidFill>
                    <a:latin typeface="Calibri" panose="020F0502020204030204"/>
                    <a:ea typeface="Segoe UI" panose="020B0502040204020203" pitchFamily="34" charset="0"/>
                    <a:cs typeface="Segoe UI" panose="020B0502040204020203" pitchFamily="34" charset="0"/>
                  </a:rPr>
                  <a:t>UTXO + others</a:t>
                </a:r>
                <a:endParaRPr kumimoji="0" lang="en-US" sz="1200" b="1" i="0" u="none" strike="noStrike" kern="0" cap="none" spc="0" normalizeH="0" baseline="0" noProof="0" dirty="0">
                  <a:ln>
                    <a:noFill/>
                  </a:ln>
                  <a:solidFill>
                    <a:schemeClr val="bg2">
                      <a:lumMod val="10000"/>
                    </a:schemeClr>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07" name="Rectangle 42"/>
              <p:cNvSpPr/>
              <p:nvPr/>
            </p:nvSpPr>
            <p:spPr bwMode="auto">
              <a:xfrm>
                <a:off x="961225" y="2977701"/>
                <a:ext cx="159033" cy="315321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08" name="TextBox 43"/>
              <p:cNvSpPr txBox="1"/>
              <p:nvPr/>
            </p:nvSpPr>
            <p:spPr>
              <a:xfrm rot="16200000">
                <a:off x="316026" y="3679118"/>
                <a:ext cx="1431822" cy="3113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Middleware</a:t>
                </a:r>
              </a:p>
            </p:txBody>
          </p:sp>
          <p:grpSp>
            <p:nvGrpSpPr>
              <p:cNvPr id="109" name="Group 44"/>
              <p:cNvGrpSpPr/>
              <p:nvPr/>
            </p:nvGrpSpPr>
            <p:grpSpPr>
              <a:xfrm>
                <a:off x="876267" y="4705699"/>
                <a:ext cx="311363" cy="1570309"/>
                <a:chOff x="2918874" y="4975010"/>
                <a:chExt cx="336568" cy="1636416"/>
              </a:xfrm>
            </p:grpSpPr>
            <p:sp>
              <p:nvSpPr>
                <p:cNvPr id="127" name="Rectangle 62"/>
                <p:cNvSpPr/>
                <p:nvPr/>
              </p:nvSpPr>
              <p:spPr bwMode="auto">
                <a:xfrm>
                  <a:off x="3053751" y="5090286"/>
                  <a:ext cx="69011" cy="1327767"/>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505050"/>
                    </a:solidFill>
                    <a:effectLst/>
                    <a:uLnTx/>
                    <a:uFillTx/>
                    <a:latin typeface="Segoe UI"/>
                    <a:ea typeface="+mn-ea"/>
                    <a:cs typeface="+mn-cs"/>
                  </a:endParaRPr>
                </a:p>
              </p:txBody>
            </p:sp>
            <p:sp>
              <p:nvSpPr>
                <p:cNvPr id="128" name="TextBox 63"/>
                <p:cNvSpPr txBox="1"/>
                <p:nvPr/>
              </p:nvSpPr>
              <p:spPr>
                <a:xfrm rot="16200000">
                  <a:off x="2268950" y="5624934"/>
                  <a:ext cx="1636416" cy="336568"/>
                </a:xfrm>
                <a:prstGeom prst="rect">
                  <a:avLst/>
                </a:prstGeom>
                <a:noFill/>
                <a:extLst>
                  <a:ext uri="{909E8E84-426E-40DD-AFC4-6F175D3DCCD1}">
                    <a14:hiddenFill xmlns:a14="http://schemas.microsoft.com/office/drawing/2010/main">
                      <a:pattFill>
                        <a:fgClr>
                          <a:srgbClr val="FFFFFF"/>
                        </a:fgClr>
                        <a:bgClr>
                          <a:srgbClr val="FFFFFF"/>
                        </a:bgClr>
                      </a:patt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Base Platform</a:t>
                  </a:r>
                </a:p>
              </p:txBody>
            </p:sp>
          </p:grpSp>
          <p:sp>
            <p:nvSpPr>
              <p:cNvPr id="110" name="Rectangle 45"/>
              <p:cNvSpPr/>
              <p:nvPr/>
            </p:nvSpPr>
            <p:spPr>
              <a:xfrm>
                <a:off x="4425786" y="534841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11" name="TextBox 46"/>
              <p:cNvSpPr txBox="1"/>
              <p:nvPr/>
            </p:nvSpPr>
            <p:spPr>
              <a:xfrm>
                <a:off x="4431105" y="5472416"/>
                <a:ext cx="987220" cy="464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B…</a:t>
                </a:r>
              </a:p>
            </p:txBody>
          </p:sp>
          <p:sp>
            <p:nvSpPr>
              <p:cNvPr id="112" name="Rectangle 47"/>
              <p:cNvSpPr/>
              <p:nvPr/>
            </p:nvSpPr>
            <p:spPr>
              <a:xfrm>
                <a:off x="5861403" y="5326338"/>
                <a:ext cx="972960" cy="649825"/>
              </a:xfrm>
              <a:prstGeom prst="rect">
                <a:avLst/>
              </a:prstGeom>
              <a:solidFill>
                <a:schemeClr val="bg1">
                  <a:lumMod val="85000"/>
                </a:schemeClr>
              </a:solidFill>
              <a:ln w="12700" cap="flat" cmpd="sng" algn="ctr">
                <a:no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13" name="TextBox 48"/>
              <p:cNvSpPr txBox="1"/>
              <p:nvPr/>
            </p:nvSpPr>
            <p:spPr>
              <a:xfrm>
                <a:off x="5861401" y="5450337"/>
                <a:ext cx="972960" cy="464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a:t>
                </a:r>
                <a:r>
                  <a:rPr kumimoji="0" 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rd</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Party DL stack C…</a:t>
                </a:r>
              </a:p>
            </p:txBody>
          </p:sp>
          <p:sp>
            <p:nvSpPr>
              <p:cNvPr id="114" name="TextBox 49"/>
              <p:cNvSpPr txBox="1"/>
              <p:nvPr/>
            </p:nvSpPr>
            <p:spPr>
              <a:xfrm>
                <a:off x="5862996" y="2581182"/>
                <a:ext cx="541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05050"/>
                    </a:solidFill>
                    <a:effectLst/>
                    <a:uLnTx/>
                    <a:uFillTx/>
                    <a:latin typeface="Segoe UI"/>
                    <a:ea typeface="+mn-ea"/>
                    <a:cs typeface="+mn-cs"/>
                  </a:rPr>
                  <a:t>…..</a:t>
                </a:r>
              </a:p>
            </p:txBody>
          </p:sp>
          <p:sp>
            <p:nvSpPr>
              <p:cNvPr id="115" name="Right Bracket 50"/>
              <p:cNvSpPr/>
              <p:nvPr/>
            </p:nvSpPr>
            <p:spPr bwMode="auto">
              <a:xfrm flipH="1">
                <a:off x="1158103" y="1578204"/>
                <a:ext cx="203992" cy="1489156"/>
              </a:xfrm>
              <a:prstGeom prst="rightBracket">
                <a:avLst/>
              </a:prstGeom>
              <a:noFill/>
              <a:ln w="19050" cap="flat" cmpd="sng" algn="ctr">
                <a:solidFill>
                  <a:schemeClr val="accent6">
                    <a:lumMod val="50000"/>
                  </a:schemeClr>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505050"/>
                  </a:solidFill>
                  <a:effectLst/>
                  <a:uLnTx/>
                  <a:uFillTx/>
                  <a:latin typeface="Segoe UI"/>
                  <a:ea typeface="+mn-ea"/>
                  <a:cs typeface="+mn-cs"/>
                </a:endParaRPr>
              </a:p>
            </p:txBody>
          </p:sp>
          <p:sp>
            <p:nvSpPr>
              <p:cNvPr id="116" name="TextBox 51"/>
              <p:cNvSpPr txBox="1"/>
              <p:nvPr/>
            </p:nvSpPr>
            <p:spPr>
              <a:xfrm rot="16200000">
                <a:off x="188221" y="2048155"/>
                <a:ext cx="1685951" cy="31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5050"/>
                    </a:solidFill>
                    <a:effectLst/>
                    <a:uLnTx/>
                    <a:uFillTx/>
                    <a:latin typeface="Segoe UI"/>
                    <a:ea typeface="+mn-ea"/>
                    <a:cs typeface="+mn-cs"/>
                  </a:rPr>
                  <a:t>Industry Solutions</a:t>
                </a:r>
              </a:p>
            </p:txBody>
          </p:sp>
          <p:sp>
            <p:nvSpPr>
              <p:cNvPr id="117" name="Rectangle 52"/>
              <p:cNvSpPr/>
              <p:nvPr/>
            </p:nvSpPr>
            <p:spPr>
              <a:xfrm>
                <a:off x="4742335" y="6182128"/>
                <a:ext cx="2174081" cy="191322"/>
              </a:xfrm>
              <a:prstGeom prst="rect">
                <a:avLst/>
              </a:prstGeom>
              <a:solidFill>
                <a:schemeClr val="bg1">
                  <a:lumMod val="85000"/>
                </a:schemeClr>
              </a:solidFill>
              <a:ln w="12700" cap="flat" cmpd="sng" algn="ctr">
                <a:noFill/>
                <a:prstDash val="solid"/>
                <a:miter lim="800000"/>
              </a:ln>
              <a:effectLst/>
            </p:spPr>
            <p:txBody>
              <a:bodyPr rtlCol="0" anchor="t"/>
              <a:lstStyle/>
              <a:p>
                <a:pPr lvl="0" algn="ctr">
                  <a:defRPr/>
                </a:pPr>
                <a:r>
                  <a:rPr lang="en-US" sz="1000" dirty="0" err="1">
                    <a:solidFill>
                      <a:srgbClr val="000000"/>
                    </a:solidFill>
                    <a:latin typeface="Calibri" panose="020F0502020204030204" pitchFamily="34" charset="0"/>
                  </a:rPr>
                  <a:t>Blockchain</a:t>
                </a:r>
                <a:r>
                  <a:rPr lang="en-US" sz="1000" dirty="0">
                    <a:solidFill>
                      <a:srgbClr val="000000"/>
                    </a:solidFill>
                    <a:latin typeface="Calibri" panose="020F0502020204030204" pitchFamily="34" charset="0"/>
                  </a:rPr>
                  <a:t> Resource Provider</a:t>
                </a:r>
              </a:p>
            </p:txBody>
          </p:sp>
          <p:sp>
            <p:nvSpPr>
              <p:cNvPr id="118" name="Rounded Rectangle 53"/>
              <p:cNvSpPr/>
              <p:nvPr/>
            </p:nvSpPr>
            <p:spPr>
              <a:xfrm>
                <a:off x="1397336" y="4384727"/>
                <a:ext cx="5698600" cy="231904"/>
              </a:xfrm>
              <a:prstGeom prst="roundRect">
                <a:avLst/>
              </a:prstGeom>
              <a:solidFill>
                <a:srgbClr val="FFE79C"/>
              </a:solidFill>
              <a:ln w="12700" cap="flat" cmpd="sng" algn="ctr">
                <a:solidFill>
                  <a:schemeClr val="tx1">
                    <a:lumMod val="75000"/>
                  </a:schemeClr>
                </a:solidFill>
                <a:prstDash val="solid"/>
                <a:miter lim="800000"/>
              </a:ln>
              <a:effectLst/>
            </p:spPr>
            <p:txBody>
              <a:bodyPr lIns="0" tIns="0" rIns="0" bIns="0" rtlCol="0" anchor="ctr"/>
              <a:lstStyle/>
              <a:p>
                <a:pPr lvl="0" algn="ctr">
                  <a:defRPr/>
                </a:pPr>
                <a:r>
                  <a:rPr lang="en-US" sz="1100" dirty="0" err="1">
                    <a:solidFill>
                      <a:srgbClr val="000000"/>
                    </a:solidFill>
                  </a:rPr>
                  <a:t>CryptoDelegate</a:t>
                </a:r>
                <a:r>
                  <a:rPr lang="en-US" sz="1100" dirty="0">
                    <a:solidFill>
                      <a:srgbClr val="000000"/>
                    </a:solidFill>
                  </a:rPr>
                  <a:t> &amp; Cryptlet architecture (secure containers, attestation, etc.) </a:t>
                </a:r>
                <a:endParaRPr kumimoji="0" lang="en-US" sz="10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endParaRPr>
              </a:p>
            </p:txBody>
          </p:sp>
          <p:sp>
            <p:nvSpPr>
              <p:cNvPr id="119" name="Rounded Rectangle 54"/>
              <p:cNvSpPr/>
              <p:nvPr/>
            </p:nvSpPr>
            <p:spPr bwMode="auto">
              <a:xfrm>
                <a:off x="1376364" y="1880524"/>
                <a:ext cx="5719572" cy="254727"/>
              </a:xfrm>
              <a:prstGeom prst="roundRect">
                <a:avLst/>
              </a:prstGeom>
              <a:solidFill>
                <a:srgbClr val="F8F8F8"/>
              </a:solidFill>
              <a:ln w="9525" cap="flat" cmpd="sng" algn="ctr">
                <a:solidFill>
                  <a:schemeClr val="tx1">
                    <a:lumMod val="75000"/>
                  </a:schemeClr>
                </a:solidFill>
                <a:prstDash val="solid"/>
                <a:round/>
                <a:headEnd type="none" w="med" len="med"/>
                <a:tailEnd type="none" w="med" len="med"/>
              </a:ln>
              <a:effectLst/>
            </p:spPr>
            <p:txBody>
              <a:bodyPr vert="horz" wrap="square" lIns="91440" tIns="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lang="en-US" sz="1200" b="1" noProof="0" dirty="0">
                    <a:solidFill>
                      <a:srgbClr val="000000"/>
                    </a:solidFill>
                    <a:latin typeface="Segoe UI"/>
                  </a:rPr>
                  <a:t>Professional Services</a:t>
                </a:r>
                <a:r>
                  <a:rPr kumimoji="0" lang="en-US" sz="1200" b="1" i="0" u="none" strike="noStrike" kern="1200" cap="none" spc="0" normalizeH="0" baseline="0" noProof="0" dirty="0">
                    <a:ln>
                      <a:noFill/>
                    </a:ln>
                    <a:solidFill>
                      <a:srgbClr val="000000"/>
                    </a:solidFill>
                    <a:effectLst/>
                    <a:uLnTx/>
                    <a:uFillTx/>
                    <a:latin typeface="Segoe UI"/>
                    <a:ea typeface="+mn-ea"/>
                    <a:cs typeface="+mn-cs"/>
                  </a:rPr>
                  <a:t> &amp; Support</a:t>
                </a:r>
              </a:p>
            </p:txBody>
          </p:sp>
          <p:sp>
            <p:nvSpPr>
              <p:cNvPr id="120" name="Rounded Rectangle 55"/>
              <p:cNvSpPr/>
              <p:nvPr/>
            </p:nvSpPr>
            <p:spPr>
              <a:xfrm>
                <a:off x="2821060" y="3104270"/>
                <a:ext cx="1309573" cy="1263912"/>
              </a:xfrm>
              <a:prstGeom prst="roundRect">
                <a:avLst>
                  <a:gd name="adj" fmla="val 7375"/>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Identity &amp; Key Services</a:t>
                </a:r>
              </a:p>
            </p:txBody>
          </p:sp>
          <p:sp>
            <p:nvSpPr>
              <p:cNvPr id="121" name="Rounded Rectangle 56"/>
              <p:cNvSpPr/>
              <p:nvPr/>
            </p:nvSpPr>
            <p:spPr>
              <a:xfrm>
                <a:off x="4295166" y="3098241"/>
                <a:ext cx="1309573" cy="1263912"/>
              </a:xfrm>
              <a:prstGeom prst="roundRect">
                <a:avLst>
                  <a:gd name="adj" fmla="val 10030"/>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Crypto Services</a:t>
                </a:r>
              </a:p>
            </p:txBody>
          </p:sp>
          <p:sp>
            <p:nvSpPr>
              <p:cNvPr id="122" name="Rounded Rectangle 57"/>
              <p:cNvSpPr/>
              <p:nvPr/>
            </p:nvSpPr>
            <p:spPr>
              <a:xfrm>
                <a:off x="5769271" y="3108015"/>
                <a:ext cx="1309573" cy="1263912"/>
              </a:xfrm>
              <a:prstGeom prst="roundRect">
                <a:avLst>
                  <a:gd name="adj" fmla="val 8039"/>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ML &amp; BI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Services</a:t>
                </a:r>
              </a:p>
            </p:txBody>
          </p:sp>
          <p:sp>
            <p:nvSpPr>
              <p:cNvPr id="123" name="Rounded Rectangle 58"/>
              <p:cNvSpPr/>
              <p:nvPr/>
            </p:nvSpPr>
            <p:spPr>
              <a:xfrm>
                <a:off x="1346954" y="3101781"/>
                <a:ext cx="1309573" cy="1263912"/>
              </a:xfrm>
              <a:prstGeom prst="roundRect">
                <a:avLst>
                  <a:gd name="adj" fmla="val 8038"/>
                </a:avLst>
              </a:prstGeom>
              <a:solidFill>
                <a:srgbClr val="FFE79C"/>
              </a:solidFill>
              <a:ln w="12700" cap="flat" cmpd="sng" algn="ctr">
                <a:solidFill>
                  <a:schemeClr val="tx1">
                    <a:lumMod val="75000"/>
                  </a:schemeClr>
                </a:solidFill>
                <a:prstDash val="solid"/>
                <a:miter lim="800000"/>
              </a:ln>
              <a:effectLst/>
            </p:spPr>
            <p:txBody>
              <a:bodyPr lIns="72000" tIns="108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a:ea typeface="Segoe UI" panose="020B0502040204020203" pitchFamily="34" charset="0"/>
                    <a:cs typeface="Segoe UI" panose="020B0502040204020203" pitchFamily="34" charset="0"/>
                  </a:rPr>
                  <a:t>Distributed Ledger Gateway Services</a:t>
                </a:r>
              </a:p>
            </p:txBody>
          </p:sp>
          <p:pic>
            <p:nvPicPr>
              <p:cNvPr id="124" name="Picture 59"/>
              <p:cNvPicPr>
                <a:picLocks noChangeAspect="1"/>
              </p:cNvPicPr>
              <p:nvPr/>
            </p:nvPicPr>
            <p:blipFill>
              <a:blip r:embed="rId6"/>
              <a:stretch>
                <a:fillRect/>
              </a:stretch>
            </p:blipFill>
            <p:spPr>
              <a:xfrm>
                <a:off x="5288462" y="2579636"/>
                <a:ext cx="466725" cy="257175"/>
              </a:xfrm>
              <a:prstGeom prst="rect">
                <a:avLst/>
              </a:prstGeom>
            </p:spPr>
          </p:pic>
          <p:pic>
            <p:nvPicPr>
              <p:cNvPr id="125"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8538" y="2533201"/>
                <a:ext cx="511776" cy="360760"/>
              </a:xfrm>
              <a:prstGeom prst="rect">
                <a:avLst/>
              </a:prstGeom>
            </p:spPr>
          </p:pic>
          <p:pic>
            <p:nvPicPr>
              <p:cNvPr id="126" name="Picture 8" descr="https://lh3.googleusercontent.com/-q2M7Q9v6gno/AAAAAAAAAAI/AAAAAAAAEvM/_YWjuQ9Y4gQ/s0-c-k-no-ns/phot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06609" y="2485246"/>
                <a:ext cx="432404" cy="43240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6306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ounded Rectangle 95"/>
          <p:cNvSpPr/>
          <p:nvPr/>
        </p:nvSpPr>
        <p:spPr bwMode="auto">
          <a:xfrm>
            <a:off x="3297557" y="771447"/>
            <a:ext cx="8894443" cy="6086554"/>
          </a:xfrm>
          <a:prstGeom prst="roundRect">
            <a:avLst>
              <a:gd name="adj" fmla="val 0"/>
            </a:avLst>
          </a:prstGeom>
          <a:solidFill>
            <a:srgbClr val="FFFFFF"/>
          </a:solidFill>
          <a:ln w="3175">
            <a:solidFill>
              <a:srgbClr val="00BCF2"/>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90" name="Rounded Rectangle 289"/>
          <p:cNvSpPr/>
          <p:nvPr/>
        </p:nvSpPr>
        <p:spPr bwMode="auto">
          <a:xfrm>
            <a:off x="-1" y="771447"/>
            <a:ext cx="3308241" cy="6086554"/>
          </a:xfrm>
          <a:prstGeom prst="roundRect">
            <a:avLst>
              <a:gd name="adj" fmla="val 0"/>
            </a:avLst>
          </a:prstGeom>
          <a:solidFill>
            <a:srgbClr val="00BCF2"/>
          </a:solidFill>
          <a:ln w="3175">
            <a:solidFill>
              <a:srgbClr val="00BCF2"/>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pic>
        <p:nvPicPr>
          <p:cNvPr id="67" name="Picture 66"/>
          <p:cNvPicPr>
            <a:picLocks noChangeAspect="1"/>
          </p:cNvPicPr>
          <p:nvPr/>
        </p:nvPicPr>
        <p:blipFill>
          <a:blip r:embed="rId3">
            <a:lum bright="-20000" contrast="40000"/>
          </a:blip>
          <a:stretch>
            <a:fillRect/>
          </a:stretch>
        </p:blipFill>
        <p:spPr>
          <a:xfrm>
            <a:off x="98681" y="1053834"/>
            <a:ext cx="1855229" cy="1005840"/>
          </a:xfrm>
          <a:prstGeom prst="rect">
            <a:avLst/>
          </a:prstGeom>
        </p:spPr>
      </p:pic>
      <p:pic>
        <p:nvPicPr>
          <p:cNvPr id="65" name="Picture 64"/>
          <p:cNvPicPr>
            <a:picLocks noChangeAspect="1"/>
          </p:cNvPicPr>
          <p:nvPr/>
        </p:nvPicPr>
        <p:blipFill>
          <a:blip r:embed="rId4">
            <a:lum bright="-20000" contrast="40000"/>
          </a:blip>
          <a:stretch>
            <a:fillRect/>
          </a:stretch>
        </p:blipFill>
        <p:spPr>
          <a:xfrm>
            <a:off x="144965" y="858926"/>
            <a:ext cx="3129280" cy="1828800"/>
          </a:xfrm>
          <a:prstGeom prst="rect">
            <a:avLst/>
          </a:prstGeom>
        </p:spPr>
      </p:pic>
      <p:sp>
        <p:nvSpPr>
          <p:cNvPr id="119" name="Rectangle 118"/>
          <p:cNvSpPr/>
          <p:nvPr/>
        </p:nvSpPr>
        <p:spPr>
          <a:xfrm>
            <a:off x="55755" y="2649677"/>
            <a:ext cx="3110840" cy="568783"/>
          </a:xfrm>
          <a:prstGeom prst="rect">
            <a:avLst/>
          </a:prstGeom>
        </p:spPr>
        <p:txBody>
          <a:bodyPr vert="horz" wrap="square" lIns="143387" tIns="89617" rIns="143387" bIns="89617" rtlCol="0" anchor="t">
            <a:spAutoFit/>
          </a:bodyPr>
          <a:lstStyle/>
          <a:p>
            <a:pPr algn="ctr" defTabSz="914192">
              <a:lnSpc>
                <a:spcPct val="90000"/>
              </a:lnSpc>
              <a:spcBef>
                <a:spcPct val="0"/>
              </a:spcBef>
            </a:pPr>
            <a:r>
              <a:rPr lang="en-US" sz="1400" kern="0" spc="-74" dirty="0">
                <a:ln w="3175">
                  <a:noFill/>
                </a:ln>
                <a:solidFill>
                  <a:schemeClr val="bg1"/>
                </a:solidFill>
                <a:latin typeface="Segoe UI Semilight" panose="020B0402040204020203" pitchFamily="34" charset="0"/>
                <a:cs typeface="Segoe UI Semilight" panose="020B0402040204020203" pitchFamily="34" charset="0"/>
              </a:rPr>
              <a:t>We’ve delivered an open, broad, and flexible cloud across the stack</a:t>
            </a:r>
          </a:p>
        </p:txBody>
      </p:sp>
      <p:grpSp>
        <p:nvGrpSpPr>
          <p:cNvPr id="4" name="Group 3"/>
          <p:cNvGrpSpPr/>
          <p:nvPr/>
        </p:nvGrpSpPr>
        <p:grpSpPr>
          <a:xfrm>
            <a:off x="3423059" y="3802352"/>
            <a:ext cx="8681053" cy="2743200"/>
            <a:chOff x="3423059" y="3896481"/>
            <a:chExt cx="8681053" cy="2743200"/>
          </a:xfrm>
        </p:grpSpPr>
        <p:sp>
          <p:nvSpPr>
            <p:cNvPr id="123" name="Rounded Rectangle 122"/>
            <p:cNvSpPr/>
            <p:nvPr/>
          </p:nvSpPr>
          <p:spPr bwMode="auto">
            <a:xfrm>
              <a:off x="3423059" y="3896481"/>
              <a:ext cx="2834640" cy="2743200"/>
            </a:xfrm>
            <a:prstGeom prst="roundRect">
              <a:avLst>
                <a:gd name="adj" fmla="val 8501"/>
              </a:avLst>
            </a:prstGeom>
            <a:noFill/>
            <a:ln w="19050">
              <a:solidFill>
                <a:schemeClr val="bg1">
                  <a:lumMod val="85000"/>
                </a:schemeClr>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4" name="Rounded Rectangle 123"/>
            <p:cNvSpPr/>
            <p:nvPr/>
          </p:nvSpPr>
          <p:spPr bwMode="auto">
            <a:xfrm>
              <a:off x="6339009" y="3896481"/>
              <a:ext cx="2834640" cy="2743200"/>
            </a:xfrm>
            <a:prstGeom prst="roundRect">
              <a:avLst>
                <a:gd name="adj" fmla="val 8501"/>
              </a:avLst>
            </a:prstGeom>
            <a:noFill/>
            <a:ln w="19050">
              <a:solidFill>
                <a:schemeClr val="bg1">
                  <a:lumMod val="85000"/>
                </a:schemeClr>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5" name="Rounded Rectangle 124"/>
            <p:cNvSpPr/>
            <p:nvPr/>
          </p:nvSpPr>
          <p:spPr bwMode="auto">
            <a:xfrm>
              <a:off x="9269472" y="3896481"/>
              <a:ext cx="2834640" cy="2743200"/>
            </a:xfrm>
            <a:prstGeom prst="roundRect">
              <a:avLst>
                <a:gd name="adj" fmla="val 8501"/>
              </a:avLst>
            </a:prstGeom>
            <a:noFill/>
            <a:ln w="19050">
              <a:solidFill>
                <a:schemeClr val="bg1">
                  <a:lumMod val="85000"/>
                </a:schemeClr>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9" name="Content Placeholder 2"/>
            <p:cNvSpPr txBox="1">
              <a:spLocks/>
            </p:cNvSpPr>
            <p:nvPr/>
          </p:nvSpPr>
          <p:spPr bwMode="auto">
            <a:xfrm>
              <a:off x="3441068" y="4074762"/>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71CD"/>
                  </a:solidFill>
                  <a:effectLst/>
                  <a:uLnTx/>
                  <a:uFillTx/>
                  <a:cs typeface="Segoe UI Semilight" panose="020B0402040204020203" pitchFamily="34" charset="0"/>
                </a:rPr>
                <a:t>Applications</a:t>
              </a:r>
            </a:p>
          </p:txBody>
        </p:sp>
        <p:sp>
          <p:nvSpPr>
            <p:cNvPr id="130" name="Content Placeholder 2"/>
            <p:cNvSpPr txBox="1">
              <a:spLocks/>
            </p:cNvSpPr>
            <p:nvPr/>
          </p:nvSpPr>
          <p:spPr bwMode="auto">
            <a:xfrm>
              <a:off x="6364275" y="4074762"/>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71CD"/>
                  </a:solidFill>
                  <a:effectLst/>
                  <a:uLnTx/>
                  <a:uFillTx/>
                  <a:cs typeface="Segoe UI Semilight" panose="020B0402040204020203" pitchFamily="34" charset="0"/>
                </a:rPr>
                <a:t>Management</a:t>
              </a:r>
            </a:p>
          </p:txBody>
        </p:sp>
        <p:sp>
          <p:nvSpPr>
            <p:cNvPr id="131" name="Content Placeholder 2"/>
            <p:cNvSpPr txBox="1">
              <a:spLocks/>
            </p:cNvSpPr>
            <p:nvPr/>
          </p:nvSpPr>
          <p:spPr bwMode="auto">
            <a:xfrm>
              <a:off x="9287481" y="4074762"/>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71CD"/>
                  </a:solidFill>
                  <a:effectLst/>
                  <a:uLnTx/>
                  <a:uFillTx/>
                  <a:cs typeface="Segoe UI Semilight" panose="020B0402040204020203" pitchFamily="34" charset="0"/>
                </a:rPr>
                <a:t>Clients</a:t>
              </a:r>
            </a:p>
          </p:txBody>
        </p:sp>
        <p:pic>
          <p:nvPicPr>
            <p:cNvPr id="6" name="Picture 5"/>
            <p:cNvPicPr>
              <a:picLocks noChangeAspect="1"/>
            </p:cNvPicPr>
            <p:nvPr/>
          </p:nvPicPr>
          <p:blipFill>
            <a:blip r:embed="rId5"/>
            <a:stretch>
              <a:fillRect/>
            </a:stretch>
          </p:blipFill>
          <p:spPr>
            <a:xfrm>
              <a:off x="6391817" y="4673823"/>
              <a:ext cx="835224" cy="451143"/>
            </a:xfrm>
            <a:prstGeom prst="rect">
              <a:avLst/>
            </a:prstGeom>
          </p:spPr>
        </p:pic>
        <p:pic>
          <p:nvPicPr>
            <p:cNvPr id="15" name="Picture 14"/>
            <p:cNvPicPr>
              <a:picLocks noChangeAspect="1"/>
            </p:cNvPicPr>
            <p:nvPr/>
          </p:nvPicPr>
          <p:blipFill>
            <a:blip r:embed="rId6"/>
            <a:stretch>
              <a:fillRect/>
            </a:stretch>
          </p:blipFill>
          <p:spPr>
            <a:xfrm>
              <a:off x="7432183" y="4649436"/>
              <a:ext cx="512108" cy="499915"/>
            </a:xfrm>
            <a:prstGeom prst="rect">
              <a:avLst/>
            </a:prstGeom>
          </p:spPr>
        </p:pic>
        <p:pic>
          <p:nvPicPr>
            <p:cNvPr id="17" name="Picture 16"/>
            <p:cNvPicPr>
              <a:picLocks noChangeAspect="1"/>
            </p:cNvPicPr>
            <p:nvPr/>
          </p:nvPicPr>
          <p:blipFill>
            <a:blip r:embed="rId7"/>
            <a:stretch>
              <a:fillRect/>
            </a:stretch>
          </p:blipFill>
          <p:spPr>
            <a:xfrm>
              <a:off x="8154712" y="4740885"/>
              <a:ext cx="957155" cy="384081"/>
            </a:xfrm>
            <a:prstGeom prst="rect">
              <a:avLst/>
            </a:prstGeom>
          </p:spPr>
        </p:pic>
        <p:pic>
          <p:nvPicPr>
            <p:cNvPr id="18" name="Picture 17"/>
            <p:cNvPicPr>
              <a:picLocks noChangeAspect="1"/>
            </p:cNvPicPr>
            <p:nvPr/>
          </p:nvPicPr>
          <p:blipFill>
            <a:blip r:embed="rId8"/>
            <a:stretch>
              <a:fillRect/>
            </a:stretch>
          </p:blipFill>
          <p:spPr>
            <a:xfrm>
              <a:off x="6528988" y="5729839"/>
              <a:ext cx="560881" cy="438950"/>
            </a:xfrm>
            <a:prstGeom prst="rect">
              <a:avLst/>
            </a:prstGeom>
          </p:spPr>
        </p:pic>
        <p:pic>
          <p:nvPicPr>
            <p:cNvPr id="19" name="Picture 18"/>
            <p:cNvPicPr>
              <a:picLocks noChangeAspect="1"/>
            </p:cNvPicPr>
            <p:nvPr/>
          </p:nvPicPr>
          <p:blipFill>
            <a:blip r:embed="rId9"/>
            <a:stretch>
              <a:fillRect/>
            </a:stretch>
          </p:blipFill>
          <p:spPr>
            <a:xfrm>
              <a:off x="7303628" y="5595715"/>
              <a:ext cx="719390" cy="573074"/>
            </a:xfrm>
            <a:prstGeom prst="rect">
              <a:avLst/>
            </a:prstGeom>
          </p:spPr>
        </p:pic>
        <p:pic>
          <p:nvPicPr>
            <p:cNvPr id="20" name="Picture 19"/>
            <p:cNvPicPr>
              <a:picLocks noChangeAspect="1"/>
            </p:cNvPicPr>
            <p:nvPr/>
          </p:nvPicPr>
          <p:blipFill>
            <a:blip r:embed="rId10"/>
            <a:stretch>
              <a:fillRect/>
            </a:stretch>
          </p:blipFill>
          <p:spPr>
            <a:xfrm>
              <a:off x="8192683" y="5705453"/>
              <a:ext cx="737680" cy="463336"/>
            </a:xfrm>
            <a:prstGeom prst="rect">
              <a:avLst/>
            </a:prstGeom>
          </p:spPr>
        </p:pic>
        <p:pic>
          <p:nvPicPr>
            <p:cNvPr id="21" name="Picture 20"/>
            <p:cNvPicPr>
              <a:picLocks noChangeAspect="1"/>
            </p:cNvPicPr>
            <p:nvPr/>
          </p:nvPicPr>
          <p:blipFill>
            <a:blip r:embed="rId11">
              <a:clrChange>
                <a:clrFrom>
                  <a:srgbClr val="FFFFFF"/>
                </a:clrFrom>
                <a:clrTo>
                  <a:srgbClr val="FFFFFF">
                    <a:alpha val="0"/>
                  </a:srgbClr>
                </a:clrTo>
              </a:clrChange>
            </a:blip>
            <a:stretch>
              <a:fillRect/>
            </a:stretch>
          </p:blipFill>
          <p:spPr>
            <a:xfrm>
              <a:off x="11502788" y="5742303"/>
              <a:ext cx="396274" cy="707197"/>
            </a:xfrm>
            <a:prstGeom prst="rect">
              <a:avLst/>
            </a:prstGeom>
          </p:spPr>
        </p:pic>
        <p:pic>
          <p:nvPicPr>
            <p:cNvPr id="23" name="Picture 22"/>
            <p:cNvPicPr>
              <a:picLocks noChangeAspect="1"/>
            </p:cNvPicPr>
            <p:nvPr/>
          </p:nvPicPr>
          <p:blipFill>
            <a:blip r:embed="rId12">
              <a:clrChange>
                <a:clrFrom>
                  <a:srgbClr val="FFFFFF"/>
                </a:clrFrom>
                <a:clrTo>
                  <a:srgbClr val="FFFFFF">
                    <a:alpha val="0"/>
                  </a:srgbClr>
                </a:clrTo>
              </a:clrChange>
            </a:blip>
            <a:stretch>
              <a:fillRect/>
            </a:stretch>
          </p:blipFill>
          <p:spPr>
            <a:xfrm>
              <a:off x="10635053" y="5620372"/>
              <a:ext cx="408467" cy="829128"/>
            </a:xfrm>
            <a:prstGeom prst="rect">
              <a:avLst/>
            </a:prstGeom>
          </p:spPr>
        </p:pic>
        <p:pic>
          <p:nvPicPr>
            <p:cNvPr id="24" name="Picture 23"/>
            <p:cNvPicPr>
              <a:picLocks noChangeAspect="1"/>
            </p:cNvPicPr>
            <p:nvPr/>
          </p:nvPicPr>
          <p:blipFill>
            <a:blip r:embed="rId13"/>
            <a:stretch>
              <a:fillRect/>
            </a:stretch>
          </p:blipFill>
          <p:spPr>
            <a:xfrm>
              <a:off x="9517109" y="5687434"/>
              <a:ext cx="396274" cy="762066"/>
            </a:xfrm>
            <a:prstGeom prst="rect">
              <a:avLst/>
            </a:prstGeom>
          </p:spPr>
        </p:pic>
        <p:pic>
          <p:nvPicPr>
            <p:cNvPr id="25" name="Picture 24"/>
            <p:cNvPicPr>
              <a:picLocks noChangeAspect="1"/>
            </p:cNvPicPr>
            <p:nvPr/>
          </p:nvPicPr>
          <p:blipFill>
            <a:blip r:embed="rId14"/>
            <a:stretch>
              <a:fillRect/>
            </a:stretch>
          </p:blipFill>
          <p:spPr>
            <a:xfrm>
              <a:off x="9978073" y="5080597"/>
              <a:ext cx="1274174" cy="341406"/>
            </a:xfrm>
            <a:prstGeom prst="rect">
              <a:avLst/>
            </a:prstGeom>
          </p:spPr>
        </p:pic>
        <p:pic>
          <p:nvPicPr>
            <p:cNvPr id="27" name="Picture 26"/>
            <p:cNvPicPr>
              <a:picLocks noChangeAspect="1"/>
            </p:cNvPicPr>
            <p:nvPr/>
          </p:nvPicPr>
          <p:blipFill>
            <a:blip r:embed="rId15"/>
            <a:stretch>
              <a:fillRect/>
            </a:stretch>
          </p:blipFill>
          <p:spPr>
            <a:xfrm>
              <a:off x="10813297" y="4074762"/>
              <a:ext cx="438950" cy="512108"/>
            </a:xfrm>
            <a:prstGeom prst="rect">
              <a:avLst/>
            </a:prstGeom>
          </p:spPr>
        </p:pic>
        <p:pic>
          <p:nvPicPr>
            <p:cNvPr id="29" name="Picture 28"/>
            <p:cNvPicPr>
              <a:picLocks noChangeAspect="1"/>
            </p:cNvPicPr>
            <p:nvPr/>
          </p:nvPicPr>
          <p:blipFill>
            <a:blip r:embed="rId16"/>
            <a:stretch>
              <a:fillRect/>
            </a:stretch>
          </p:blipFill>
          <p:spPr>
            <a:xfrm>
              <a:off x="11460112" y="4107219"/>
              <a:ext cx="438950" cy="560881"/>
            </a:xfrm>
            <a:prstGeom prst="rect">
              <a:avLst/>
            </a:prstGeom>
          </p:spPr>
        </p:pic>
        <p:pic>
          <p:nvPicPr>
            <p:cNvPr id="30" name="Picture 29"/>
            <p:cNvPicPr>
              <a:picLocks noChangeAspect="1"/>
            </p:cNvPicPr>
            <p:nvPr/>
          </p:nvPicPr>
          <p:blipFill>
            <a:blip r:embed="rId17">
              <a:clrChange>
                <a:clrFrom>
                  <a:srgbClr val="FFFFFF"/>
                </a:clrFrom>
                <a:clrTo>
                  <a:srgbClr val="FFFFFF">
                    <a:alpha val="0"/>
                  </a:srgbClr>
                </a:clrTo>
              </a:clrChange>
            </a:blip>
            <a:stretch>
              <a:fillRect/>
            </a:stretch>
          </p:blipFill>
          <p:spPr>
            <a:xfrm>
              <a:off x="11490595" y="4857076"/>
              <a:ext cx="408467" cy="414564"/>
            </a:xfrm>
            <a:prstGeom prst="rect">
              <a:avLst/>
            </a:prstGeom>
          </p:spPr>
        </p:pic>
        <p:pic>
          <p:nvPicPr>
            <p:cNvPr id="32" name="Picture 31"/>
            <p:cNvPicPr>
              <a:picLocks noChangeAspect="1"/>
            </p:cNvPicPr>
            <p:nvPr/>
          </p:nvPicPr>
          <p:blipFill>
            <a:blip r:embed="rId18"/>
            <a:stretch>
              <a:fillRect/>
            </a:stretch>
          </p:blipFill>
          <p:spPr>
            <a:xfrm>
              <a:off x="9454482" y="4552232"/>
              <a:ext cx="1402202" cy="420660"/>
            </a:xfrm>
            <a:prstGeom prst="rect">
              <a:avLst/>
            </a:prstGeom>
          </p:spPr>
        </p:pic>
        <p:sp>
          <p:nvSpPr>
            <p:cNvPr id="173" name="TextBox 172"/>
            <p:cNvSpPr txBox="1"/>
            <p:nvPr/>
          </p:nvSpPr>
          <p:spPr>
            <a:xfrm>
              <a:off x="3556463" y="5962448"/>
              <a:ext cx="2651760" cy="491892"/>
            </a:xfrm>
            <a:prstGeom prst="rect">
              <a:avLst/>
            </a:prstGeom>
            <a:noFill/>
          </p:spPr>
          <p:txBody>
            <a:bodyPr wrap="square" lIns="0" tIns="0" rIns="0" bIns="0" rtlCol="0">
              <a:noAutofit/>
            </a:bodyPr>
            <a:lstStyle/>
            <a:p>
              <a:pPr marL="0" marR="0" lvl="0" indent="0" defTabSz="896386"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solidFill>
                    <a:srgbClr val="009900"/>
                  </a:solidFill>
                  <a:uLnTx/>
                  <a:uFillTx/>
                  <a:latin typeface="Segoe UI Semibold" panose="020B0702040204020203" pitchFamily="34" charset="0"/>
                </a:rPr>
                <a:t>Web App Gallery </a:t>
              </a:r>
            </a:p>
            <a:p>
              <a:pPr marL="0" marR="0" lvl="0" indent="0" defTabSz="896386"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Dozens of .NET &amp; PHP CMS and Web apps</a:t>
              </a:r>
            </a:p>
          </p:txBody>
        </p:sp>
        <p:pic>
          <p:nvPicPr>
            <p:cNvPr id="35" name="Picture 34"/>
            <p:cNvPicPr>
              <a:picLocks noChangeAspect="1"/>
            </p:cNvPicPr>
            <p:nvPr/>
          </p:nvPicPr>
          <p:blipFill>
            <a:blip r:embed="rId19"/>
            <a:stretch>
              <a:fillRect/>
            </a:stretch>
          </p:blipFill>
          <p:spPr>
            <a:xfrm>
              <a:off x="3556464" y="4573303"/>
              <a:ext cx="640080" cy="429064"/>
            </a:xfrm>
            <a:prstGeom prst="rect">
              <a:avLst/>
            </a:prstGeom>
          </p:spPr>
        </p:pic>
        <p:pic>
          <p:nvPicPr>
            <p:cNvPr id="39" name="Picture 38"/>
            <p:cNvPicPr>
              <a:picLocks noChangeAspect="1"/>
            </p:cNvPicPr>
            <p:nvPr/>
          </p:nvPicPr>
          <p:blipFill>
            <a:blip r:embed="rId20"/>
            <a:stretch>
              <a:fillRect/>
            </a:stretch>
          </p:blipFill>
          <p:spPr>
            <a:xfrm>
              <a:off x="4984738" y="4044279"/>
              <a:ext cx="591363" cy="542591"/>
            </a:xfrm>
            <a:prstGeom prst="rect">
              <a:avLst/>
            </a:prstGeom>
          </p:spPr>
        </p:pic>
        <p:pic>
          <p:nvPicPr>
            <p:cNvPr id="40" name="Picture 39"/>
            <p:cNvPicPr>
              <a:picLocks noChangeAspect="1"/>
            </p:cNvPicPr>
            <p:nvPr/>
          </p:nvPicPr>
          <p:blipFill>
            <a:blip r:embed="rId21"/>
            <a:stretch>
              <a:fillRect/>
            </a:stretch>
          </p:blipFill>
          <p:spPr>
            <a:xfrm>
              <a:off x="5660014" y="4187776"/>
              <a:ext cx="384081" cy="548688"/>
            </a:xfrm>
            <a:prstGeom prst="rect">
              <a:avLst/>
            </a:prstGeom>
          </p:spPr>
        </p:pic>
        <p:pic>
          <p:nvPicPr>
            <p:cNvPr id="44" name="Picture 43"/>
            <p:cNvPicPr>
              <a:picLocks noChangeAspect="1"/>
            </p:cNvPicPr>
            <p:nvPr/>
          </p:nvPicPr>
          <p:blipFill>
            <a:blip r:embed="rId22"/>
            <a:stretch>
              <a:fillRect/>
            </a:stretch>
          </p:blipFill>
          <p:spPr>
            <a:xfrm>
              <a:off x="3556464" y="5248438"/>
              <a:ext cx="457240" cy="457240"/>
            </a:xfrm>
            <a:prstGeom prst="rect">
              <a:avLst/>
            </a:prstGeom>
          </p:spPr>
        </p:pic>
        <p:pic>
          <p:nvPicPr>
            <p:cNvPr id="51" name="Picture 50"/>
            <p:cNvPicPr>
              <a:picLocks noChangeAspect="1"/>
            </p:cNvPicPr>
            <p:nvPr/>
          </p:nvPicPr>
          <p:blipFill>
            <a:blip r:embed="rId23"/>
            <a:stretch>
              <a:fillRect/>
            </a:stretch>
          </p:blipFill>
          <p:spPr>
            <a:xfrm>
              <a:off x="4375673" y="5323257"/>
              <a:ext cx="402371" cy="377985"/>
            </a:xfrm>
            <a:prstGeom prst="rect">
              <a:avLst/>
            </a:prstGeom>
          </p:spPr>
        </p:pic>
        <p:pic>
          <p:nvPicPr>
            <p:cNvPr id="54" name="Picture 53"/>
            <p:cNvPicPr>
              <a:picLocks noChangeAspect="1"/>
            </p:cNvPicPr>
            <p:nvPr/>
          </p:nvPicPr>
          <p:blipFill>
            <a:blip r:embed="rId24">
              <a:clrChange>
                <a:clrFrom>
                  <a:srgbClr val="FFFFFF"/>
                </a:clrFrom>
                <a:clrTo>
                  <a:srgbClr val="FFFFFF">
                    <a:alpha val="0"/>
                  </a:srgbClr>
                </a:clrTo>
              </a:clrChange>
            </a:blip>
            <a:stretch>
              <a:fillRect/>
            </a:stretch>
          </p:blipFill>
          <p:spPr>
            <a:xfrm>
              <a:off x="5152294" y="5043799"/>
              <a:ext cx="1005840" cy="242672"/>
            </a:xfrm>
            <a:prstGeom prst="rect">
              <a:avLst/>
            </a:prstGeom>
          </p:spPr>
        </p:pic>
        <p:pic>
          <p:nvPicPr>
            <p:cNvPr id="56" name="Picture 55"/>
            <p:cNvPicPr>
              <a:picLocks noChangeAspect="1"/>
            </p:cNvPicPr>
            <p:nvPr/>
          </p:nvPicPr>
          <p:blipFill>
            <a:blip r:embed="rId25"/>
            <a:stretch>
              <a:fillRect/>
            </a:stretch>
          </p:blipFill>
          <p:spPr>
            <a:xfrm>
              <a:off x="5103030" y="5549003"/>
              <a:ext cx="914401" cy="457200"/>
            </a:xfrm>
            <a:prstGeom prst="rect">
              <a:avLst/>
            </a:prstGeom>
          </p:spPr>
        </p:pic>
        <p:pic>
          <p:nvPicPr>
            <p:cNvPr id="1024" name="Picture 1023"/>
            <p:cNvPicPr>
              <a:picLocks noChangeAspect="1"/>
            </p:cNvPicPr>
            <p:nvPr/>
          </p:nvPicPr>
          <p:blipFill>
            <a:blip r:embed="rId26"/>
            <a:stretch>
              <a:fillRect/>
            </a:stretch>
          </p:blipFill>
          <p:spPr>
            <a:xfrm>
              <a:off x="4300429" y="4527391"/>
              <a:ext cx="731520" cy="548932"/>
            </a:xfrm>
            <a:prstGeom prst="rect">
              <a:avLst/>
            </a:prstGeom>
          </p:spPr>
        </p:pic>
      </p:grpSp>
      <p:grpSp>
        <p:nvGrpSpPr>
          <p:cNvPr id="3" name="Group 2"/>
          <p:cNvGrpSpPr/>
          <p:nvPr/>
        </p:nvGrpSpPr>
        <p:grpSpPr>
          <a:xfrm>
            <a:off x="3423059" y="968978"/>
            <a:ext cx="8681053" cy="2743200"/>
            <a:chOff x="3436506" y="1022766"/>
            <a:chExt cx="8681053" cy="2743200"/>
          </a:xfrm>
        </p:grpSpPr>
        <p:sp>
          <p:nvSpPr>
            <p:cNvPr id="120" name="Rounded Rectangle 119"/>
            <p:cNvSpPr/>
            <p:nvPr/>
          </p:nvSpPr>
          <p:spPr bwMode="auto">
            <a:xfrm>
              <a:off x="3436506" y="1022766"/>
              <a:ext cx="2834640" cy="2743200"/>
            </a:xfrm>
            <a:prstGeom prst="roundRect">
              <a:avLst>
                <a:gd name="adj" fmla="val 8501"/>
              </a:avLst>
            </a:prstGeom>
            <a:noFill/>
            <a:ln w="19050">
              <a:solidFill>
                <a:schemeClr val="bg1">
                  <a:lumMod val="85000"/>
                </a:schemeClr>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1" name="Rounded Rectangle 120"/>
            <p:cNvSpPr/>
            <p:nvPr/>
          </p:nvSpPr>
          <p:spPr bwMode="auto">
            <a:xfrm>
              <a:off x="6359713" y="1022766"/>
              <a:ext cx="2834640" cy="2743200"/>
            </a:xfrm>
            <a:prstGeom prst="roundRect">
              <a:avLst>
                <a:gd name="adj" fmla="val 8501"/>
              </a:avLst>
            </a:prstGeom>
            <a:noFill/>
            <a:ln w="19050">
              <a:solidFill>
                <a:schemeClr val="bg1">
                  <a:lumMod val="85000"/>
                </a:schemeClr>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2" name="Rounded Rectangle 121"/>
            <p:cNvSpPr/>
            <p:nvPr/>
          </p:nvSpPr>
          <p:spPr bwMode="auto">
            <a:xfrm>
              <a:off x="9282919" y="1022766"/>
              <a:ext cx="2834640" cy="2743200"/>
            </a:xfrm>
            <a:prstGeom prst="roundRect">
              <a:avLst>
                <a:gd name="adj" fmla="val 8501"/>
              </a:avLst>
            </a:prstGeom>
            <a:noFill/>
            <a:ln w="19050">
              <a:solidFill>
                <a:schemeClr val="bg1">
                  <a:lumMod val="85000"/>
                </a:schemeClr>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b="1" kern="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26" name="Content Placeholder 2"/>
            <p:cNvSpPr txBox="1">
              <a:spLocks/>
            </p:cNvSpPr>
            <p:nvPr/>
          </p:nvSpPr>
          <p:spPr bwMode="auto">
            <a:xfrm>
              <a:off x="3436506" y="1185122"/>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71CD"/>
                  </a:solidFill>
                  <a:effectLst/>
                  <a:uLnTx/>
                  <a:uFillTx/>
                  <a:cs typeface="Segoe UI Semilight" panose="020B0402040204020203" pitchFamily="34" charset="0"/>
                </a:rPr>
                <a:t>Infrastructure</a:t>
              </a:r>
            </a:p>
          </p:txBody>
        </p:sp>
        <p:sp>
          <p:nvSpPr>
            <p:cNvPr id="127" name="Content Placeholder 2"/>
            <p:cNvSpPr txBox="1">
              <a:spLocks/>
            </p:cNvSpPr>
            <p:nvPr/>
          </p:nvSpPr>
          <p:spPr bwMode="auto">
            <a:xfrm>
              <a:off x="6359713" y="1185122"/>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71CD"/>
                  </a:solidFill>
                  <a:effectLst/>
                  <a:uLnTx/>
                  <a:uFillTx/>
                  <a:cs typeface="Segoe UI Semilight" panose="020B0402040204020203" pitchFamily="34" charset="0"/>
                </a:rPr>
                <a:t>Databases</a:t>
              </a:r>
            </a:p>
          </p:txBody>
        </p:sp>
        <p:sp>
          <p:nvSpPr>
            <p:cNvPr id="128" name="Content Placeholder 2"/>
            <p:cNvSpPr txBox="1">
              <a:spLocks/>
            </p:cNvSpPr>
            <p:nvPr/>
          </p:nvSpPr>
          <p:spPr bwMode="auto">
            <a:xfrm>
              <a:off x="9282919" y="1185122"/>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71CD"/>
                  </a:solidFill>
                  <a:effectLst/>
                  <a:uLnTx/>
                  <a:uFillTx/>
                  <a:cs typeface="Segoe UI Semilight" panose="020B0402040204020203" pitchFamily="34" charset="0"/>
                </a:rPr>
                <a:t>App Frameworks</a:t>
              </a:r>
            </a:p>
          </p:txBody>
        </p:sp>
        <p:pic>
          <p:nvPicPr>
            <p:cNvPr id="186" name="Picture 185"/>
            <p:cNvPicPr>
              <a:picLocks noChangeAspect="1"/>
            </p:cNvPicPr>
            <p:nvPr/>
          </p:nvPicPr>
          <p:blipFill rotWithShape="1">
            <a:blip r:embed="rId27" cstate="print">
              <a:extLst>
                <a:ext uri="{28A0092B-C50C-407E-A947-70E740481C1C}">
                  <a14:useLocalDpi xmlns:a14="http://schemas.microsoft.com/office/drawing/2010/main" val="0"/>
                </a:ext>
              </a:extLst>
            </a:blip>
            <a:srcRect/>
            <a:stretch/>
          </p:blipFill>
          <p:spPr>
            <a:xfrm>
              <a:off x="9530556" y="3050885"/>
              <a:ext cx="457200" cy="457200"/>
            </a:xfrm>
            <a:prstGeom prst="rect">
              <a:avLst/>
            </a:prstGeom>
            <a:noFill/>
          </p:spPr>
        </p:pic>
        <p:pic>
          <p:nvPicPr>
            <p:cNvPr id="1025" name="Picture 1024"/>
            <p:cNvPicPr>
              <a:picLocks noChangeAspect="1"/>
            </p:cNvPicPr>
            <p:nvPr/>
          </p:nvPicPr>
          <p:blipFill>
            <a:blip r:embed="rId28"/>
            <a:stretch>
              <a:fillRect/>
            </a:stretch>
          </p:blipFill>
          <p:spPr>
            <a:xfrm>
              <a:off x="9620157" y="1594003"/>
              <a:ext cx="365760" cy="370332"/>
            </a:xfrm>
            <a:prstGeom prst="rect">
              <a:avLst/>
            </a:prstGeom>
          </p:spPr>
        </p:pic>
        <p:pic>
          <p:nvPicPr>
            <p:cNvPr id="1027" name="Picture 1026"/>
            <p:cNvPicPr>
              <a:picLocks noChangeAspect="1"/>
            </p:cNvPicPr>
            <p:nvPr/>
          </p:nvPicPr>
          <p:blipFill>
            <a:blip r:embed="rId29">
              <a:clrChange>
                <a:clrFrom>
                  <a:srgbClr val="FEFEFE"/>
                </a:clrFrom>
                <a:clrTo>
                  <a:srgbClr val="FEFEFE">
                    <a:alpha val="0"/>
                  </a:srgbClr>
                </a:clrTo>
              </a:clrChange>
            </a:blip>
            <a:stretch>
              <a:fillRect/>
            </a:stretch>
          </p:blipFill>
          <p:spPr>
            <a:xfrm>
              <a:off x="11352313" y="1863416"/>
              <a:ext cx="609653" cy="341406"/>
            </a:xfrm>
            <a:prstGeom prst="rect">
              <a:avLst/>
            </a:prstGeom>
          </p:spPr>
        </p:pic>
        <p:pic>
          <p:nvPicPr>
            <p:cNvPr id="1029" name="Picture 1028"/>
            <p:cNvPicPr>
              <a:picLocks noChangeAspect="1"/>
            </p:cNvPicPr>
            <p:nvPr/>
          </p:nvPicPr>
          <p:blipFill>
            <a:blip r:embed="rId30">
              <a:clrChange>
                <a:clrFrom>
                  <a:srgbClr val="FFFFFF"/>
                </a:clrFrom>
                <a:clrTo>
                  <a:srgbClr val="FFFFFF">
                    <a:alpha val="0"/>
                  </a:srgbClr>
                </a:clrTo>
              </a:clrChange>
            </a:blip>
            <a:stretch>
              <a:fillRect/>
            </a:stretch>
          </p:blipFill>
          <p:spPr>
            <a:xfrm>
              <a:off x="10165327" y="2695919"/>
              <a:ext cx="1031444" cy="274320"/>
            </a:xfrm>
            <a:prstGeom prst="rect">
              <a:avLst/>
            </a:prstGeom>
          </p:spPr>
        </p:pic>
        <p:pic>
          <p:nvPicPr>
            <p:cNvPr id="192" name="Picture 19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431965" y="2496489"/>
              <a:ext cx="450347" cy="516945"/>
            </a:xfrm>
            <a:prstGeom prst="rect">
              <a:avLst/>
            </a:prstGeom>
          </p:spPr>
        </p:pic>
        <p:pic>
          <p:nvPicPr>
            <p:cNvPr id="1031" name="Picture 1030"/>
            <p:cNvPicPr>
              <a:picLocks noChangeAspect="1"/>
            </p:cNvPicPr>
            <p:nvPr/>
          </p:nvPicPr>
          <p:blipFill>
            <a:blip r:embed="rId32"/>
            <a:stretch>
              <a:fillRect/>
            </a:stretch>
          </p:blipFill>
          <p:spPr>
            <a:xfrm>
              <a:off x="9467929" y="2282707"/>
              <a:ext cx="1030313" cy="243861"/>
            </a:xfrm>
            <a:prstGeom prst="rect">
              <a:avLst/>
            </a:prstGeom>
          </p:spPr>
        </p:pic>
        <p:pic>
          <p:nvPicPr>
            <p:cNvPr id="1033" name="Picture 1032"/>
            <p:cNvPicPr>
              <a:picLocks noChangeAspect="1"/>
            </p:cNvPicPr>
            <p:nvPr/>
          </p:nvPicPr>
          <p:blipFill>
            <a:blip r:embed="rId33"/>
            <a:stretch>
              <a:fillRect/>
            </a:stretch>
          </p:blipFill>
          <p:spPr>
            <a:xfrm>
              <a:off x="10662503" y="1617738"/>
              <a:ext cx="457240" cy="695004"/>
            </a:xfrm>
            <a:prstGeom prst="rect">
              <a:avLst/>
            </a:prstGeom>
          </p:spPr>
        </p:pic>
        <p:pic>
          <p:nvPicPr>
            <p:cNvPr id="1036" name="Picture 1035"/>
            <p:cNvPicPr>
              <a:picLocks noChangeAspect="1"/>
            </p:cNvPicPr>
            <p:nvPr/>
          </p:nvPicPr>
          <p:blipFill>
            <a:blip r:embed="rId34">
              <a:clrChange>
                <a:clrFrom>
                  <a:srgbClr val="FFFFFF"/>
                </a:clrFrom>
                <a:clrTo>
                  <a:srgbClr val="FFFFFF">
                    <a:alpha val="0"/>
                  </a:srgbClr>
                </a:clrTo>
              </a:clrChange>
            </a:blip>
            <a:stretch>
              <a:fillRect/>
            </a:stretch>
          </p:blipFill>
          <p:spPr>
            <a:xfrm>
              <a:off x="10165327" y="3196539"/>
              <a:ext cx="1097280" cy="211376"/>
            </a:xfrm>
            <a:prstGeom prst="rect">
              <a:avLst/>
            </a:prstGeom>
          </p:spPr>
        </p:pic>
        <p:pic>
          <p:nvPicPr>
            <p:cNvPr id="202" name="Picture 201"/>
            <p:cNvPicPr>
              <a:picLocks noChangeAspect="1"/>
            </p:cNvPicPr>
            <p:nvPr/>
          </p:nvPicPr>
          <p:blipFill rotWithShape="1">
            <a:blip r:embed="rId35" cstate="print">
              <a:extLst>
                <a:ext uri="{28A0092B-C50C-407E-A947-70E740481C1C}">
                  <a14:useLocalDpi xmlns:a14="http://schemas.microsoft.com/office/drawing/2010/main" val="0"/>
                </a:ext>
              </a:extLst>
            </a:blip>
            <a:srcRect/>
            <a:stretch/>
          </p:blipFill>
          <p:spPr>
            <a:xfrm>
              <a:off x="8064911" y="1684681"/>
              <a:ext cx="852578" cy="349438"/>
            </a:xfrm>
            <a:prstGeom prst="rect">
              <a:avLst/>
            </a:prstGeom>
            <a:noFill/>
          </p:spPr>
        </p:pic>
        <p:sp>
          <p:nvSpPr>
            <p:cNvPr id="208" name="TextBox 207"/>
            <p:cNvSpPr txBox="1"/>
            <p:nvPr/>
          </p:nvSpPr>
          <p:spPr>
            <a:xfrm>
              <a:off x="7973962" y="2739826"/>
              <a:ext cx="996515" cy="217243"/>
            </a:xfrm>
            <a:prstGeom prst="rect">
              <a:avLst/>
            </a:prstGeom>
            <a:noFill/>
          </p:spPr>
          <p:txBody>
            <a:bodyPr wrap="none" lIns="0" tIns="0" rIns="0" bIns="0" rtlCol="0">
              <a:spAutoFit/>
            </a:bodyPr>
            <a:lstStyle/>
            <a:p>
              <a:pPr marL="0" marR="0" lvl="0" indent="0" algn="ctr" defTabSz="896386" eaLnBrk="1" fontAlgn="auto" latinLnBrk="0" hangingPunct="1">
                <a:lnSpc>
                  <a:spcPct val="90000"/>
                </a:lnSpc>
                <a:spcBef>
                  <a:spcPts val="0"/>
                </a:spcBef>
                <a:spcAft>
                  <a:spcPts val="588"/>
                </a:spcAft>
                <a:buClrTx/>
                <a:buSzTx/>
                <a:buFontTx/>
                <a:buNone/>
                <a:tabLst/>
                <a:defRPr/>
              </a:pPr>
              <a:r>
                <a:rPr kumimoji="0" lang="en-US" sz="1568" b="0" i="0" u="none" strike="noStrike" kern="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rPr>
                <a:t>SQL Server</a:t>
              </a:r>
            </a:p>
          </p:txBody>
        </p:sp>
        <p:pic>
          <p:nvPicPr>
            <p:cNvPr id="1038" name="Picture 1037"/>
            <p:cNvPicPr>
              <a:picLocks noChangeAspect="1"/>
            </p:cNvPicPr>
            <p:nvPr/>
          </p:nvPicPr>
          <p:blipFill>
            <a:blip r:embed="rId36">
              <a:clrChange>
                <a:clrFrom>
                  <a:srgbClr val="FFFFFF"/>
                </a:clrFrom>
                <a:clrTo>
                  <a:srgbClr val="FFFFFF">
                    <a:alpha val="0"/>
                  </a:srgbClr>
                </a:clrTo>
              </a:clrChange>
            </a:blip>
            <a:stretch>
              <a:fillRect/>
            </a:stretch>
          </p:blipFill>
          <p:spPr>
            <a:xfrm>
              <a:off x="7694811" y="3123123"/>
              <a:ext cx="1255885" cy="371888"/>
            </a:xfrm>
            <a:prstGeom prst="rect">
              <a:avLst/>
            </a:prstGeom>
          </p:spPr>
        </p:pic>
        <p:pic>
          <p:nvPicPr>
            <p:cNvPr id="1039" name="Picture 1038"/>
            <p:cNvPicPr>
              <a:picLocks noChangeAspect="1"/>
            </p:cNvPicPr>
            <p:nvPr/>
          </p:nvPicPr>
          <p:blipFill>
            <a:blip r:embed="rId37"/>
            <a:stretch>
              <a:fillRect/>
            </a:stretch>
          </p:blipFill>
          <p:spPr>
            <a:xfrm>
              <a:off x="6539252" y="3261370"/>
              <a:ext cx="957155" cy="176799"/>
            </a:xfrm>
            <a:prstGeom prst="rect">
              <a:avLst/>
            </a:prstGeom>
          </p:spPr>
        </p:pic>
        <p:pic>
          <p:nvPicPr>
            <p:cNvPr id="1041" name="Picture 1040"/>
            <p:cNvPicPr>
              <a:picLocks noChangeAspect="1"/>
            </p:cNvPicPr>
            <p:nvPr/>
          </p:nvPicPr>
          <p:blipFill>
            <a:blip r:embed="rId38"/>
            <a:stretch>
              <a:fillRect/>
            </a:stretch>
          </p:blipFill>
          <p:spPr>
            <a:xfrm>
              <a:off x="6564307" y="1609509"/>
              <a:ext cx="967374" cy="365760"/>
            </a:xfrm>
            <a:prstGeom prst="rect">
              <a:avLst/>
            </a:prstGeom>
          </p:spPr>
        </p:pic>
        <p:pic>
          <p:nvPicPr>
            <p:cNvPr id="1042" name="Picture 1041"/>
            <p:cNvPicPr>
              <a:picLocks noChangeAspect="1"/>
            </p:cNvPicPr>
            <p:nvPr/>
          </p:nvPicPr>
          <p:blipFill>
            <a:blip r:embed="rId39"/>
            <a:stretch>
              <a:fillRect/>
            </a:stretch>
          </p:blipFill>
          <p:spPr>
            <a:xfrm>
              <a:off x="6714060" y="2764348"/>
              <a:ext cx="804742" cy="268247"/>
            </a:xfrm>
            <a:prstGeom prst="rect">
              <a:avLst/>
            </a:prstGeom>
          </p:spPr>
        </p:pic>
        <p:pic>
          <p:nvPicPr>
            <p:cNvPr id="1043" name="Picture 1042"/>
            <p:cNvPicPr>
              <a:picLocks noChangeAspect="1"/>
            </p:cNvPicPr>
            <p:nvPr/>
          </p:nvPicPr>
          <p:blipFill>
            <a:blip r:embed="rId40">
              <a:clrChange>
                <a:clrFrom>
                  <a:srgbClr val="F9F9F9"/>
                </a:clrFrom>
                <a:clrTo>
                  <a:srgbClr val="F9F9F9">
                    <a:alpha val="0"/>
                  </a:srgbClr>
                </a:clrTo>
              </a:clrChange>
            </a:blip>
            <a:stretch>
              <a:fillRect/>
            </a:stretch>
          </p:blipFill>
          <p:spPr>
            <a:xfrm>
              <a:off x="7816543" y="2119354"/>
              <a:ext cx="1158340" cy="359695"/>
            </a:xfrm>
            <a:prstGeom prst="rect">
              <a:avLst/>
            </a:prstGeom>
          </p:spPr>
        </p:pic>
        <p:pic>
          <p:nvPicPr>
            <p:cNvPr id="1044" name="Picture 1043"/>
            <p:cNvPicPr>
              <a:picLocks noChangeAspect="1"/>
            </p:cNvPicPr>
            <p:nvPr/>
          </p:nvPicPr>
          <p:blipFill>
            <a:blip r:embed="rId41">
              <a:clrChange>
                <a:clrFrom>
                  <a:srgbClr val="FFFFFF"/>
                </a:clrFrom>
                <a:clrTo>
                  <a:srgbClr val="FFFFFF">
                    <a:alpha val="0"/>
                  </a:srgbClr>
                </a:clrTo>
              </a:clrChange>
            </a:blip>
            <a:stretch>
              <a:fillRect/>
            </a:stretch>
          </p:blipFill>
          <p:spPr>
            <a:xfrm>
              <a:off x="7777018" y="1273327"/>
              <a:ext cx="1115665" cy="286537"/>
            </a:xfrm>
            <a:prstGeom prst="rect">
              <a:avLst/>
            </a:prstGeom>
          </p:spPr>
        </p:pic>
        <p:pic>
          <p:nvPicPr>
            <p:cNvPr id="1045" name="Picture 1044"/>
            <p:cNvPicPr>
              <a:picLocks noChangeAspect="1"/>
            </p:cNvPicPr>
            <p:nvPr/>
          </p:nvPicPr>
          <p:blipFill>
            <a:blip r:embed="rId42">
              <a:clrChange>
                <a:clrFrom>
                  <a:srgbClr val="F9F9F9"/>
                </a:clrFrom>
                <a:clrTo>
                  <a:srgbClr val="F9F9F9">
                    <a:alpha val="0"/>
                  </a:srgbClr>
                </a:clrTo>
              </a:clrChange>
            </a:blip>
            <a:stretch>
              <a:fillRect/>
            </a:stretch>
          </p:blipFill>
          <p:spPr>
            <a:xfrm>
              <a:off x="6561487" y="2095329"/>
              <a:ext cx="847417" cy="414564"/>
            </a:xfrm>
            <a:prstGeom prst="rect">
              <a:avLst/>
            </a:prstGeom>
          </p:spPr>
        </p:pic>
        <p:sp>
          <p:nvSpPr>
            <p:cNvPr id="219" name="TextBox 218"/>
            <p:cNvSpPr txBox="1"/>
            <p:nvPr/>
          </p:nvSpPr>
          <p:spPr>
            <a:xfrm>
              <a:off x="3569909" y="3327433"/>
              <a:ext cx="2637913" cy="304699"/>
            </a:xfrm>
            <a:prstGeom prst="rect">
              <a:avLst/>
            </a:prstGeom>
            <a:noFill/>
          </p:spPr>
          <p:txBody>
            <a:bodyPr wrap="square" lIns="0" tIns="0" rIns="0" bIns="0" rtlCol="0">
              <a:spAutoFit/>
            </a:bodyPr>
            <a:lstStyle/>
            <a:p>
              <a:pPr marL="0" marR="0" lvl="0" indent="0" defTabSz="914016"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Segoe UI Semilight" panose="020B0402040204020203" pitchFamily="34" charset="0"/>
                  <a:cs typeface="Segoe UI Semilight" panose="020B0402040204020203" pitchFamily="34" charset="0"/>
                </a:rPr>
                <a:t>+Hundreds of community supported images on VM Depot</a:t>
              </a:r>
            </a:p>
          </p:txBody>
        </p:sp>
        <p:pic>
          <p:nvPicPr>
            <p:cNvPr id="228" name="Picture 227"/>
            <p:cNvPicPr>
              <a:picLocks noChangeAspect="1"/>
            </p:cNvPicPr>
            <p:nvPr/>
          </p:nvPicPr>
          <p:blipFill>
            <a:blip r:embed="rId16"/>
            <a:stretch>
              <a:fillRect/>
            </a:stretch>
          </p:blipFill>
          <p:spPr>
            <a:xfrm>
              <a:off x="5612480" y="1177135"/>
              <a:ext cx="438950" cy="560881"/>
            </a:xfrm>
            <a:prstGeom prst="rect">
              <a:avLst/>
            </a:prstGeom>
          </p:spPr>
        </p:pic>
        <p:pic>
          <p:nvPicPr>
            <p:cNvPr id="229" name="Picture 228"/>
            <p:cNvPicPr>
              <a:picLocks noChangeAspect="1"/>
            </p:cNvPicPr>
            <p:nvPr/>
          </p:nvPicPr>
          <p:blipFill>
            <a:blip r:embed="rId17">
              <a:clrChange>
                <a:clrFrom>
                  <a:srgbClr val="FFFFFF"/>
                </a:clrFrom>
                <a:clrTo>
                  <a:srgbClr val="FFFFFF">
                    <a:alpha val="0"/>
                  </a:srgbClr>
                </a:clrTo>
              </a:clrChange>
            </a:blip>
            <a:stretch>
              <a:fillRect/>
            </a:stretch>
          </p:blipFill>
          <p:spPr>
            <a:xfrm>
              <a:off x="5663864" y="2282707"/>
              <a:ext cx="408467" cy="414564"/>
            </a:xfrm>
            <a:prstGeom prst="rect">
              <a:avLst/>
            </a:prstGeom>
          </p:spPr>
        </p:pic>
        <p:pic>
          <p:nvPicPr>
            <p:cNvPr id="1046" name="Picture 1045"/>
            <p:cNvPicPr>
              <a:picLocks noChangeAspect="1"/>
            </p:cNvPicPr>
            <p:nvPr/>
          </p:nvPicPr>
          <p:blipFill>
            <a:blip r:embed="rId43"/>
            <a:stretch>
              <a:fillRect/>
            </a:stretch>
          </p:blipFill>
          <p:spPr>
            <a:xfrm>
              <a:off x="4697041" y="1805877"/>
              <a:ext cx="1298561" cy="353599"/>
            </a:xfrm>
            <a:prstGeom prst="rect">
              <a:avLst/>
            </a:prstGeom>
          </p:spPr>
        </p:pic>
        <p:pic>
          <p:nvPicPr>
            <p:cNvPr id="1047" name="Picture 1046"/>
            <p:cNvPicPr>
              <a:picLocks noChangeAspect="1"/>
            </p:cNvPicPr>
            <p:nvPr/>
          </p:nvPicPr>
          <p:blipFill>
            <a:blip r:embed="rId44"/>
            <a:stretch>
              <a:fillRect/>
            </a:stretch>
          </p:blipFill>
          <p:spPr>
            <a:xfrm>
              <a:off x="3636537" y="1617738"/>
              <a:ext cx="969348" cy="219475"/>
            </a:xfrm>
            <a:prstGeom prst="rect">
              <a:avLst/>
            </a:prstGeom>
          </p:spPr>
        </p:pic>
        <p:pic>
          <p:nvPicPr>
            <p:cNvPr id="1048" name="Picture 1047"/>
            <p:cNvPicPr>
              <a:picLocks noChangeAspect="1"/>
            </p:cNvPicPr>
            <p:nvPr/>
          </p:nvPicPr>
          <p:blipFill>
            <a:blip r:embed="rId45"/>
            <a:stretch>
              <a:fillRect/>
            </a:stretch>
          </p:blipFill>
          <p:spPr>
            <a:xfrm>
              <a:off x="5183125" y="2889452"/>
              <a:ext cx="914479" cy="243861"/>
            </a:xfrm>
            <a:prstGeom prst="rect">
              <a:avLst/>
            </a:prstGeom>
          </p:spPr>
        </p:pic>
        <p:pic>
          <p:nvPicPr>
            <p:cNvPr id="1049" name="Picture 1048"/>
            <p:cNvPicPr>
              <a:picLocks noChangeAspect="1"/>
            </p:cNvPicPr>
            <p:nvPr/>
          </p:nvPicPr>
          <p:blipFill>
            <a:blip r:embed="rId46"/>
            <a:stretch>
              <a:fillRect/>
            </a:stretch>
          </p:blipFill>
          <p:spPr>
            <a:xfrm>
              <a:off x="3609910" y="2054328"/>
              <a:ext cx="951058" cy="292633"/>
            </a:xfrm>
            <a:prstGeom prst="rect">
              <a:avLst/>
            </a:prstGeom>
          </p:spPr>
        </p:pic>
        <p:pic>
          <p:nvPicPr>
            <p:cNvPr id="1050" name="Picture 1049"/>
            <p:cNvPicPr>
              <a:picLocks noChangeAspect="1"/>
            </p:cNvPicPr>
            <p:nvPr/>
          </p:nvPicPr>
          <p:blipFill>
            <a:blip r:embed="rId47">
              <a:clrChange>
                <a:clrFrom>
                  <a:srgbClr val="FFFFFF"/>
                </a:clrFrom>
                <a:clrTo>
                  <a:srgbClr val="FFFFFF">
                    <a:alpha val="0"/>
                  </a:srgbClr>
                </a:clrTo>
              </a:clrChange>
            </a:blip>
            <a:stretch>
              <a:fillRect/>
            </a:stretch>
          </p:blipFill>
          <p:spPr>
            <a:xfrm>
              <a:off x="3658123" y="2764348"/>
              <a:ext cx="743776" cy="286537"/>
            </a:xfrm>
            <a:prstGeom prst="rect">
              <a:avLst/>
            </a:prstGeom>
          </p:spPr>
        </p:pic>
        <p:pic>
          <p:nvPicPr>
            <p:cNvPr id="1051" name="Picture 1050"/>
            <p:cNvPicPr>
              <a:picLocks noChangeAspect="1"/>
            </p:cNvPicPr>
            <p:nvPr/>
          </p:nvPicPr>
          <p:blipFill>
            <a:blip r:embed="rId48"/>
            <a:stretch>
              <a:fillRect/>
            </a:stretch>
          </p:blipFill>
          <p:spPr>
            <a:xfrm>
              <a:off x="4643235" y="2410997"/>
              <a:ext cx="725487" cy="359695"/>
            </a:xfrm>
            <a:prstGeom prst="rect">
              <a:avLst/>
            </a:prstGeom>
          </p:spPr>
        </p:pic>
      </p:grpSp>
      <p:grpSp>
        <p:nvGrpSpPr>
          <p:cNvPr id="272" name="Group 271"/>
          <p:cNvGrpSpPr/>
          <p:nvPr/>
        </p:nvGrpSpPr>
        <p:grpSpPr>
          <a:xfrm>
            <a:off x="122483" y="3193748"/>
            <a:ext cx="2964579" cy="3620743"/>
            <a:chOff x="194794" y="3166854"/>
            <a:chExt cx="2964579" cy="3620743"/>
          </a:xfrm>
        </p:grpSpPr>
        <p:sp>
          <p:nvSpPr>
            <p:cNvPr id="238" name="Rounded Rectangle 237"/>
            <p:cNvSpPr/>
            <p:nvPr/>
          </p:nvSpPr>
          <p:spPr bwMode="auto">
            <a:xfrm>
              <a:off x="194794" y="3166854"/>
              <a:ext cx="2964579" cy="3620743"/>
            </a:xfrm>
            <a:prstGeom prst="roundRect">
              <a:avLst>
                <a:gd name="adj" fmla="val 8528"/>
              </a:avLst>
            </a:prstGeom>
            <a:solidFill>
              <a:schemeClr val="bg1"/>
            </a:solidFill>
            <a:ln w="38100">
              <a:solidFill>
                <a:srgbClr val="00B0F0"/>
              </a:solidFill>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pic>
          <p:nvPicPr>
            <p:cNvPr id="240" name="Picture 23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741250" y="4287244"/>
              <a:ext cx="300591" cy="358401"/>
            </a:xfrm>
            <a:prstGeom prst="rect">
              <a:avLst/>
            </a:prstGeom>
          </p:spPr>
        </p:pic>
        <p:pic>
          <p:nvPicPr>
            <p:cNvPr id="247" name="Picture 246"/>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612321" y="3657520"/>
              <a:ext cx="875846" cy="731551"/>
            </a:xfrm>
            <a:prstGeom prst="rect">
              <a:avLst/>
            </a:prstGeom>
          </p:spPr>
        </p:pic>
        <p:pic>
          <p:nvPicPr>
            <p:cNvPr id="249" name="Picture 248"/>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94450" y="4104254"/>
              <a:ext cx="465092" cy="559159"/>
            </a:xfrm>
            <a:prstGeom prst="rect">
              <a:avLst/>
            </a:prstGeom>
          </p:spPr>
        </p:pic>
        <p:pic>
          <p:nvPicPr>
            <p:cNvPr id="250" name="Picture 249"/>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1591448" y="5636466"/>
              <a:ext cx="888785" cy="310624"/>
            </a:xfrm>
            <a:prstGeom prst="rect">
              <a:avLst/>
            </a:prstGeom>
          </p:spPr>
        </p:pic>
        <p:sp>
          <p:nvSpPr>
            <p:cNvPr id="256" name="Content Placeholder 2"/>
            <p:cNvSpPr txBox="1">
              <a:spLocks/>
            </p:cNvSpPr>
            <p:nvPr/>
          </p:nvSpPr>
          <p:spPr bwMode="auto">
            <a:xfrm>
              <a:off x="488363" y="3182518"/>
              <a:ext cx="2377440" cy="317711"/>
            </a:xfrm>
            <a:prstGeom prst="rect">
              <a:avLst/>
            </a:prstGeom>
            <a:noFill/>
          </p:spPr>
          <p:txBody>
            <a:bodyPr wrap="square" lIns="182880" tIns="0" rIns="0" bIns="0" anchor="ctr">
              <a:noAutofit/>
            </a:bodyPr>
            <a:lstStyle>
              <a:lvl1pPr>
                <a:defRPr sz="4000"/>
              </a:lvl1pPr>
              <a:lvl2pPr>
                <a:defRPr sz="3600"/>
              </a:lvl2pPr>
              <a:lvl3pPr>
                <a:defRPr sz="3200"/>
              </a:lvl3pPr>
              <a:lvl4pPr>
                <a:defRPr sz="2800"/>
              </a:lvl4pPr>
              <a:lvl5pPr>
                <a:defRPr sz="2800"/>
              </a:lvl5pPr>
            </a:lstStyle>
            <a:p>
              <a:pPr marL="0" marR="0" lvl="0" indent="0" algn="ctr" defTabSz="896386" eaLnBrk="1" fontAlgn="auto" latinLnBrk="0" hangingPunct="1">
                <a:lnSpc>
                  <a:spcPct val="80000"/>
                </a:lnSpc>
                <a:spcBef>
                  <a:spcPts val="0"/>
                </a:spcBef>
                <a:spcAft>
                  <a:spcPts val="0"/>
                </a:spcAft>
                <a:buClr>
                  <a:srgbClr val="505050"/>
                </a:buClr>
                <a:buSzPct val="120000"/>
                <a:buFontTx/>
                <a:buNone/>
                <a:tabLst/>
                <a:defRPr/>
              </a:pPr>
              <a:r>
                <a:rPr kumimoji="0" lang="en-US" sz="1961" b="0" kern="0" cap="none" spc="-118" normalizeH="0" baseline="0" noProof="0" dirty="0">
                  <a:ln w="18415" cmpd="sng">
                    <a:noFill/>
                    <a:prstDash val="solid"/>
                  </a:ln>
                  <a:solidFill>
                    <a:srgbClr val="00B0F0"/>
                  </a:solidFill>
                  <a:effectLst/>
                  <a:uLnTx/>
                  <a:uFillTx/>
                  <a:cs typeface="Segoe UI Semilight" panose="020B0402040204020203" pitchFamily="34" charset="0"/>
                </a:rPr>
                <a:t>Azure </a:t>
              </a:r>
              <a:r>
                <a:rPr kumimoji="0" lang="en-US" sz="1961" b="0" kern="0" cap="none" spc="-118" normalizeH="0" baseline="0" noProof="0" dirty="0" err="1">
                  <a:ln w="18415" cmpd="sng">
                    <a:noFill/>
                    <a:prstDash val="solid"/>
                  </a:ln>
                  <a:solidFill>
                    <a:srgbClr val="00B0F0"/>
                  </a:solidFill>
                  <a:effectLst/>
                  <a:uLnTx/>
                  <a:uFillTx/>
                  <a:cs typeface="Segoe UI Semilight" panose="020B0402040204020203" pitchFamily="34" charset="0"/>
                </a:rPr>
                <a:t>BaaS</a:t>
              </a:r>
              <a:endParaRPr kumimoji="0" lang="en-US" sz="1961" b="0" kern="0" cap="none" spc="-118" normalizeH="0" baseline="0" noProof="0" dirty="0">
                <a:ln w="18415" cmpd="sng">
                  <a:noFill/>
                  <a:prstDash val="solid"/>
                </a:ln>
                <a:solidFill>
                  <a:srgbClr val="00B0F0"/>
                </a:solidFill>
                <a:effectLst/>
                <a:uLnTx/>
                <a:uFillTx/>
                <a:cs typeface="Segoe UI Semilight" panose="020B0402040204020203" pitchFamily="34" charset="0"/>
              </a:endParaRPr>
            </a:p>
          </p:txBody>
        </p:sp>
        <p:pic>
          <p:nvPicPr>
            <p:cNvPr id="1053" name="Picture 1052"/>
            <p:cNvPicPr>
              <a:picLocks noChangeAspect="1"/>
            </p:cNvPicPr>
            <p:nvPr/>
          </p:nvPicPr>
          <p:blipFill>
            <a:blip r:embed="rId53"/>
            <a:stretch>
              <a:fillRect/>
            </a:stretch>
          </p:blipFill>
          <p:spPr>
            <a:xfrm>
              <a:off x="1791849" y="6314178"/>
              <a:ext cx="804671" cy="365760"/>
            </a:xfrm>
            <a:prstGeom prst="rect">
              <a:avLst/>
            </a:prstGeom>
          </p:spPr>
        </p:pic>
        <p:pic>
          <p:nvPicPr>
            <p:cNvPr id="1055" name="Picture 1054"/>
            <p:cNvPicPr>
              <a:picLocks noChangeAspect="1"/>
            </p:cNvPicPr>
            <p:nvPr/>
          </p:nvPicPr>
          <p:blipFill>
            <a:blip r:embed="rId54"/>
            <a:stretch>
              <a:fillRect/>
            </a:stretch>
          </p:blipFill>
          <p:spPr>
            <a:xfrm>
              <a:off x="2061749" y="6001993"/>
              <a:ext cx="914400" cy="169825"/>
            </a:xfrm>
            <a:prstGeom prst="rect">
              <a:avLst/>
            </a:prstGeom>
          </p:spPr>
        </p:pic>
        <p:pic>
          <p:nvPicPr>
            <p:cNvPr id="230" name="Picture 229"/>
            <p:cNvPicPr>
              <a:picLocks noChangeAspect="1"/>
            </p:cNvPicPr>
            <p:nvPr/>
          </p:nvPicPr>
          <p:blipFill>
            <a:blip r:embed="rId55"/>
            <a:stretch>
              <a:fillRect/>
            </a:stretch>
          </p:blipFill>
          <p:spPr>
            <a:xfrm>
              <a:off x="409324" y="5791593"/>
              <a:ext cx="914479" cy="268247"/>
            </a:xfrm>
            <a:prstGeom prst="rect">
              <a:avLst/>
            </a:prstGeom>
          </p:spPr>
        </p:pic>
        <p:pic>
          <p:nvPicPr>
            <p:cNvPr id="231" name="Picture 230"/>
            <p:cNvPicPr>
              <a:picLocks noChangeAspect="1"/>
            </p:cNvPicPr>
            <p:nvPr/>
          </p:nvPicPr>
          <p:blipFill>
            <a:blip r:embed="rId56"/>
            <a:stretch>
              <a:fillRect/>
            </a:stretch>
          </p:blipFill>
          <p:spPr>
            <a:xfrm>
              <a:off x="399225" y="6325611"/>
              <a:ext cx="1075624" cy="274320"/>
            </a:xfrm>
            <a:prstGeom prst="rect">
              <a:avLst/>
            </a:prstGeom>
          </p:spPr>
        </p:pic>
        <p:pic>
          <p:nvPicPr>
            <p:cNvPr id="233" name="Picture 232"/>
            <p:cNvPicPr>
              <a:picLocks noChangeAspect="1"/>
            </p:cNvPicPr>
            <p:nvPr/>
          </p:nvPicPr>
          <p:blipFill>
            <a:blip r:embed="rId57"/>
            <a:stretch>
              <a:fillRect/>
            </a:stretch>
          </p:blipFill>
          <p:spPr>
            <a:xfrm>
              <a:off x="1704706" y="5140520"/>
              <a:ext cx="691076" cy="274320"/>
            </a:xfrm>
            <a:prstGeom prst="rect">
              <a:avLst/>
            </a:prstGeom>
          </p:spPr>
        </p:pic>
        <p:pic>
          <p:nvPicPr>
            <p:cNvPr id="235" name="Picture 234"/>
            <p:cNvPicPr>
              <a:picLocks noChangeAspect="1"/>
            </p:cNvPicPr>
            <p:nvPr/>
          </p:nvPicPr>
          <p:blipFill>
            <a:blip r:embed="rId58"/>
            <a:stretch>
              <a:fillRect/>
            </a:stretch>
          </p:blipFill>
          <p:spPr>
            <a:xfrm>
              <a:off x="409324" y="5247482"/>
              <a:ext cx="1209139" cy="182880"/>
            </a:xfrm>
            <a:prstGeom prst="rect">
              <a:avLst/>
            </a:prstGeom>
          </p:spPr>
        </p:pic>
        <p:pic>
          <p:nvPicPr>
            <p:cNvPr id="236" name="Picture 235"/>
            <p:cNvPicPr>
              <a:picLocks noChangeAspect="1"/>
            </p:cNvPicPr>
            <p:nvPr/>
          </p:nvPicPr>
          <p:blipFill>
            <a:blip r:embed="rId59"/>
            <a:stretch>
              <a:fillRect/>
            </a:stretch>
          </p:blipFill>
          <p:spPr>
            <a:xfrm>
              <a:off x="2709993" y="3541755"/>
              <a:ext cx="298730" cy="579170"/>
            </a:xfrm>
            <a:prstGeom prst="rect">
              <a:avLst/>
            </a:prstGeom>
          </p:spPr>
        </p:pic>
        <p:pic>
          <p:nvPicPr>
            <p:cNvPr id="257" name="Picture 256"/>
            <p:cNvPicPr>
              <a:picLocks noChangeAspect="1"/>
            </p:cNvPicPr>
            <p:nvPr/>
          </p:nvPicPr>
          <p:blipFill>
            <a:blip r:embed="rId60"/>
            <a:stretch>
              <a:fillRect/>
            </a:stretch>
          </p:blipFill>
          <p:spPr>
            <a:xfrm>
              <a:off x="2341702" y="4573422"/>
              <a:ext cx="371888" cy="445047"/>
            </a:xfrm>
            <a:prstGeom prst="rect">
              <a:avLst/>
            </a:prstGeom>
          </p:spPr>
        </p:pic>
        <p:pic>
          <p:nvPicPr>
            <p:cNvPr id="258" name="Picture 257"/>
            <p:cNvPicPr>
              <a:picLocks noChangeAspect="1"/>
            </p:cNvPicPr>
            <p:nvPr/>
          </p:nvPicPr>
          <p:blipFill>
            <a:blip r:embed="rId61"/>
            <a:stretch>
              <a:fillRect/>
            </a:stretch>
          </p:blipFill>
          <p:spPr>
            <a:xfrm>
              <a:off x="1632121" y="4499805"/>
              <a:ext cx="385763" cy="457200"/>
            </a:xfrm>
            <a:prstGeom prst="rect">
              <a:avLst/>
            </a:prstGeom>
          </p:spPr>
        </p:pic>
        <p:pic>
          <p:nvPicPr>
            <p:cNvPr id="259" name="Picture 258"/>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936477" y="4199710"/>
              <a:ext cx="695004" cy="202036"/>
            </a:xfrm>
            <a:prstGeom prst="rect">
              <a:avLst/>
            </a:prstGeom>
          </p:spPr>
        </p:pic>
        <p:pic>
          <p:nvPicPr>
            <p:cNvPr id="261" name="Picture 260"/>
            <p:cNvPicPr>
              <a:picLocks noChangeAspect="1"/>
            </p:cNvPicPr>
            <p:nvPr/>
          </p:nvPicPr>
          <p:blipFill>
            <a:blip r:embed="rId63"/>
            <a:stretch>
              <a:fillRect/>
            </a:stretch>
          </p:blipFill>
          <p:spPr>
            <a:xfrm>
              <a:off x="294450" y="3645516"/>
              <a:ext cx="1302811" cy="274320"/>
            </a:xfrm>
            <a:prstGeom prst="rect">
              <a:avLst/>
            </a:prstGeom>
          </p:spPr>
        </p:pic>
        <p:pic>
          <p:nvPicPr>
            <p:cNvPr id="263" name="Picture 262"/>
            <p:cNvPicPr>
              <a:picLocks noChangeAspect="1"/>
            </p:cNvPicPr>
            <p:nvPr/>
          </p:nvPicPr>
          <p:blipFill>
            <a:blip r:embed="rId64"/>
            <a:stretch>
              <a:fillRect/>
            </a:stretch>
          </p:blipFill>
          <p:spPr>
            <a:xfrm>
              <a:off x="2527646" y="5096918"/>
              <a:ext cx="547941" cy="548640"/>
            </a:xfrm>
            <a:prstGeom prst="rect">
              <a:avLst/>
            </a:prstGeom>
          </p:spPr>
        </p:pic>
        <p:pic>
          <p:nvPicPr>
            <p:cNvPr id="265" name="Picture 264"/>
            <p:cNvPicPr>
              <a:picLocks noChangeAspect="1"/>
            </p:cNvPicPr>
            <p:nvPr/>
          </p:nvPicPr>
          <p:blipFill>
            <a:blip r:embed="rId65"/>
            <a:stretch>
              <a:fillRect/>
            </a:stretch>
          </p:blipFill>
          <p:spPr>
            <a:xfrm>
              <a:off x="242630" y="4601912"/>
              <a:ext cx="1035101" cy="548640"/>
            </a:xfrm>
            <a:prstGeom prst="rect">
              <a:avLst/>
            </a:prstGeom>
          </p:spPr>
        </p:pic>
      </p:grpSp>
      <p:sp>
        <p:nvSpPr>
          <p:cNvPr id="276" name="TextBox 275"/>
          <p:cNvSpPr txBox="1"/>
          <p:nvPr/>
        </p:nvSpPr>
        <p:spPr>
          <a:xfrm>
            <a:off x="831745" y="1379800"/>
            <a:ext cx="1077714" cy="365760"/>
          </a:xfrm>
          <a:prstGeom prst="rect">
            <a:avLst/>
          </a:prstGeom>
          <a:noFill/>
        </p:spPr>
        <p:txBody>
          <a:bodyPr wrap="square" lIns="91440" tIns="0" rIns="91440" bIns="0" anchor="ctr">
            <a:noAutofit/>
          </a:bodyPr>
          <a:lstStyle>
            <a:defPPr>
              <a:defRPr lang="en-US"/>
            </a:defPPr>
            <a:lvl1pPr marR="0" lvl="0" indent="0" defTabSz="896386" fontAlgn="auto">
              <a:lnSpc>
                <a:spcPct val="80000"/>
              </a:lnSpc>
              <a:spcBef>
                <a:spcPts val="0"/>
              </a:spcBef>
              <a:spcAft>
                <a:spcPts val="0"/>
              </a:spcAft>
              <a:buClr>
                <a:srgbClr val="505050"/>
              </a:buClr>
              <a:buSzPct val="120000"/>
              <a:buFontTx/>
              <a:buNone/>
              <a:tabLst/>
              <a:defRPr kumimoji="0" sz="1961" b="0" kern="0" cap="none" spc="-118" normalizeH="0" baseline="0">
                <a:ln w="18415" cmpd="sng">
                  <a:noFill/>
                  <a:prstDash val="solid"/>
                </a:ln>
                <a:solidFill>
                  <a:srgbClr val="0071CD"/>
                </a:solidFill>
                <a:effectLst/>
                <a:uLnTx/>
                <a:uFillTx/>
                <a:cs typeface="Segoe UI Semilight" panose="020B0402040204020203" pitchFamily="34" charset="0"/>
              </a:defRPr>
            </a:lvl1pPr>
            <a:lvl2pPr>
              <a:defRPr sz="3600"/>
            </a:lvl2pPr>
            <a:lvl3pPr>
              <a:defRPr sz="3200"/>
            </a:lvl3pPr>
            <a:lvl4pPr>
              <a:defRPr sz="2800"/>
            </a:lvl4pPr>
            <a:lvl5pPr>
              <a:defRPr sz="2800"/>
            </a:lvl5pPr>
          </a:lstStyle>
          <a:p>
            <a:pPr algn="r"/>
            <a:r>
              <a:rPr lang="en-US" sz="1400" dirty="0">
                <a:solidFill>
                  <a:srgbClr val="00BCF2"/>
                </a:solidFill>
              </a:rPr>
              <a:t>Hyper Scale</a:t>
            </a:r>
          </a:p>
        </p:txBody>
      </p:sp>
      <p:sp>
        <p:nvSpPr>
          <p:cNvPr id="277" name="TextBox 276"/>
          <p:cNvSpPr txBox="1"/>
          <p:nvPr/>
        </p:nvSpPr>
        <p:spPr>
          <a:xfrm>
            <a:off x="591588" y="1745560"/>
            <a:ext cx="1317871" cy="365760"/>
          </a:xfrm>
          <a:prstGeom prst="rect">
            <a:avLst/>
          </a:prstGeom>
          <a:noFill/>
        </p:spPr>
        <p:txBody>
          <a:bodyPr wrap="square" lIns="91440" tIns="0" rIns="91440" bIns="0" anchor="ctr">
            <a:noAutofit/>
          </a:bodyPr>
          <a:lstStyle>
            <a:defPPr>
              <a:defRPr lang="en-US"/>
            </a:defPPr>
            <a:lvl1pPr marR="0" lvl="0" indent="0" defTabSz="896386" fontAlgn="auto">
              <a:lnSpc>
                <a:spcPct val="80000"/>
              </a:lnSpc>
              <a:spcBef>
                <a:spcPts val="0"/>
              </a:spcBef>
              <a:spcAft>
                <a:spcPts val="0"/>
              </a:spcAft>
              <a:buClr>
                <a:srgbClr val="505050"/>
              </a:buClr>
              <a:buSzPct val="120000"/>
              <a:buFontTx/>
              <a:buNone/>
              <a:tabLst/>
              <a:defRPr kumimoji="0" sz="1961" b="0" kern="0" cap="none" spc="-118" normalizeH="0" baseline="0">
                <a:ln w="18415" cmpd="sng">
                  <a:noFill/>
                  <a:prstDash val="solid"/>
                </a:ln>
                <a:solidFill>
                  <a:srgbClr val="0071CD"/>
                </a:solidFill>
                <a:effectLst/>
                <a:uLnTx/>
                <a:uFillTx/>
                <a:cs typeface="Segoe UI Semilight" panose="020B0402040204020203" pitchFamily="34" charset="0"/>
              </a:defRPr>
            </a:lvl1pPr>
            <a:lvl2pPr>
              <a:defRPr sz="3600"/>
            </a:lvl2pPr>
            <a:lvl3pPr>
              <a:defRPr sz="3200"/>
            </a:lvl3pPr>
            <a:lvl4pPr>
              <a:defRPr sz="2800"/>
            </a:lvl4pPr>
            <a:lvl5pPr>
              <a:defRPr sz="2800"/>
            </a:lvl5pPr>
          </a:lstStyle>
          <a:p>
            <a:pPr algn="r"/>
            <a:r>
              <a:rPr lang="en-US" sz="1400" dirty="0">
                <a:solidFill>
                  <a:srgbClr val="00BCF2"/>
                </a:solidFill>
              </a:rPr>
              <a:t>Enterprise Grade</a:t>
            </a:r>
          </a:p>
        </p:txBody>
      </p:sp>
      <p:sp>
        <p:nvSpPr>
          <p:cNvPr id="278" name="TextBox 277"/>
          <p:cNvSpPr txBox="1"/>
          <p:nvPr/>
        </p:nvSpPr>
        <p:spPr>
          <a:xfrm>
            <a:off x="1086499" y="2122785"/>
            <a:ext cx="822960" cy="365760"/>
          </a:xfrm>
          <a:prstGeom prst="rect">
            <a:avLst/>
          </a:prstGeom>
          <a:noFill/>
        </p:spPr>
        <p:txBody>
          <a:bodyPr wrap="square" lIns="91440" tIns="0" rIns="91440" bIns="0" anchor="ctr">
            <a:noAutofit/>
          </a:bodyPr>
          <a:lstStyle>
            <a:defPPr>
              <a:defRPr lang="en-US"/>
            </a:defPPr>
            <a:lvl1pPr marR="0" lvl="0" indent="0" defTabSz="896386" fontAlgn="auto">
              <a:lnSpc>
                <a:spcPct val="80000"/>
              </a:lnSpc>
              <a:spcBef>
                <a:spcPts val="0"/>
              </a:spcBef>
              <a:spcAft>
                <a:spcPts val="0"/>
              </a:spcAft>
              <a:buClr>
                <a:srgbClr val="505050"/>
              </a:buClr>
              <a:buSzPct val="120000"/>
              <a:buFontTx/>
              <a:buNone/>
              <a:tabLst/>
              <a:defRPr kumimoji="0" sz="1961" b="0" kern="0" cap="none" spc="-118" normalizeH="0" baseline="0">
                <a:ln w="18415" cmpd="sng">
                  <a:noFill/>
                  <a:prstDash val="solid"/>
                </a:ln>
                <a:solidFill>
                  <a:srgbClr val="0071CD"/>
                </a:solidFill>
                <a:effectLst/>
                <a:uLnTx/>
                <a:uFillTx/>
                <a:cs typeface="Segoe UI Semilight" panose="020B0402040204020203" pitchFamily="34" charset="0"/>
              </a:defRPr>
            </a:lvl1pPr>
            <a:lvl2pPr>
              <a:defRPr sz="3600"/>
            </a:lvl2pPr>
            <a:lvl3pPr>
              <a:defRPr sz="3200"/>
            </a:lvl3pPr>
            <a:lvl4pPr>
              <a:defRPr sz="2800"/>
            </a:lvl4pPr>
            <a:lvl5pPr>
              <a:defRPr sz="2800"/>
            </a:lvl5pPr>
          </a:lstStyle>
          <a:p>
            <a:pPr algn="r"/>
            <a:r>
              <a:rPr lang="en-US" sz="1400" dirty="0">
                <a:solidFill>
                  <a:srgbClr val="00BCF2"/>
                </a:solidFill>
              </a:rPr>
              <a:t>Hybrid </a:t>
            </a:r>
          </a:p>
        </p:txBody>
      </p:sp>
      <p:cxnSp>
        <p:nvCxnSpPr>
          <p:cNvPr id="291" name="Straight Connector 290"/>
          <p:cNvCxnSpPr/>
          <p:nvPr/>
        </p:nvCxnSpPr>
        <p:spPr>
          <a:xfrm>
            <a:off x="848040" y="1669364"/>
            <a:ext cx="1090778" cy="2677"/>
          </a:xfrm>
          <a:prstGeom prst="line">
            <a:avLst/>
          </a:prstGeom>
          <a:ln w="12700">
            <a:solidFill>
              <a:srgbClr val="1CAAEB"/>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176271" y="2042237"/>
            <a:ext cx="1762547" cy="0"/>
          </a:xfrm>
          <a:prstGeom prst="line">
            <a:avLst/>
          </a:prstGeom>
          <a:ln w="12700">
            <a:solidFill>
              <a:srgbClr val="1CAAEB"/>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275927" y="2412433"/>
            <a:ext cx="1662891" cy="0"/>
          </a:xfrm>
          <a:prstGeom prst="line">
            <a:avLst/>
          </a:prstGeom>
          <a:ln w="12700">
            <a:solidFill>
              <a:srgbClr val="1CAAEB"/>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7" name="Title 1"/>
          <p:cNvSpPr txBox="1">
            <a:spLocks/>
          </p:cNvSpPr>
          <p:nvPr/>
        </p:nvSpPr>
        <p:spPr>
          <a:xfrm>
            <a:off x="124566" y="69335"/>
            <a:ext cx="12067434" cy="817769"/>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32563">
              <a:defRPr/>
            </a:pPr>
            <a:r>
              <a:rPr sz="4400" dirty="0">
                <a:solidFill>
                  <a:srgbClr val="505050">
                    <a:lumMod val="50000"/>
                  </a:srgbClr>
                </a:solidFill>
              </a:rPr>
              <a:t>Microsoft Azure | </a:t>
            </a:r>
            <a:r>
              <a:rPr lang="en-US" sz="4400" dirty="0">
                <a:solidFill>
                  <a:srgbClr val="0070C0"/>
                </a:solidFill>
              </a:rPr>
              <a:t>An Open Cloud</a:t>
            </a:r>
          </a:p>
        </p:txBody>
      </p:sp>
    </p:spTree>
    <p:extLst>
      <p:ext uri="{BB962C8B-B14F-4D97-AF65-F5344CB8AC3E}">
        <p14:creationId xmlns:p14="http://schemas.microsoft.com/office/powerpoint/2010/main" val="16063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12192000" cy="6858000"/>
          </a:xfrm>
          <a:prstGeom prst="rect">
            <a:avLst/>
          </a:prstGeom>
          <a:solidFill>
            <a:srgbClr val="2C91E3"/>
          </a:solidFill>
          <a:ln w="9525" cap="flat" cmpd="sng" algn="ctr">
            <a:solidFill>
              <a:srgbClr val="00518E"/>
            </a:solid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indent="0" algn="ctr" defTabSz="889000" rtl="0" eaLnBrk="1" fontAlgn="base" latinLnBrk="0" hangingPunct="1"/>
            <a:endParaRPr kumimoji="0" lang="en-US" sz="1400" b="0" i="0" u="none" strike="noStrike" cap="none" normalizeH="0" baseline="0" dirty="0" err="1">
              <a:solidFill>
                <a:schemeClr val="tx1"/>
              </a:solidFill>
              <a:effectLst/>
              <a:latin typeface="+mn-lt"/>
              <a:cs typeface="+mn-cs"/>
            </a:endParaRPr>
          </a:p>
        </p:txBody>
      </p:sp>
      <p:sp>
        <p:nvSpPr>
          <p:cNvPr id="3" name="TextBox 2"/>
          <p:cNvSpPr txBox="1"/>
          <p:nvPr/>
        </p:nvSpPr>
        <p:spPr>
          <a:xfrm>
            <a:off x="436684" y="2857501"/>
            <a:ext cx="11441724" cy="707886"/>
          </a:xfrm>
          <a:prstGeom prst="rect">
            <a:avLst/>
          </a:prstGeom>
          <a:noFill/>
        </p:spPr>
        <p:txBody>
          <a:bodyPr wrap="square" rtlCol="0">
            <a:spAutoFit/>
          </a:bodyPr>
          <a:lstStyle/>
          <a:p>
            <a:r>
              <a:rPr lang="en-US" sz="4000" dirty="0">
                <a:solidFill>
                  <a:srgbClr val="FFFFFF"/>
                </a:solidFill>
                <a:latin typeface="+mn-lt"/>
              </a:rPr>
              <a:t>How do partners get started?</a:t>
            </a:r>
          </a:p>
        </p:txBody>
      </p:sp>
    </p:spTree>
    <p:extLst>
      <p:ext uri="{BB962C8B-B14F-4D97-AF65-F5344CB8AC3E}">
        <p14:creationId xmlns:p14="http://schemas.microsoft.com/office/powerpoint/2010/main" val="238991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MSFT 2014">
      <a:dk1>
        <a:srgbClr val="505050"/>
      </a:dk1>
      <a:lt1>
        <a:srgbClr val="FFFFFF"/>
      </a:lt1>
      <a:dk2>
        <a:srgbClr val="002050"/>
      </a:dk2>
      <a:lt2>
        <a:srgbClr val="F2F2F2"/>
      </a:lt2>
      <a:accent1>
        <a:srgbClr val="0072C6"/>
      </a:accent1>
      <a:accent2>
        <a:srgbClr val="00518E"/>
      </a:accent2>
      <a:accent3>
        <a:srgbClr val="9B4F96"/>
      </a:accent3>
      <a:accent4>
        <a:srgbClr val="68217A"/>
      </a:accent4>
      <a:accent5>
        <a:srgbClr val="969696"/>
      </a:accent5>
      <a:accent6>
        <a:srgbClr val="505050"/>
      </a:accent6>
      <a:hlink>
        <a:srgbClr val="0072C6"/>
      </a:hlink>
      <a:folHlink>
        <a:srgbClr val="00518E"/>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D2D2"/>
        </a:solidFill>
        <a:ln w="9525" cap="flat" cmpd="sng" algn="ctr">
          <a:solidFill>
            <a:srgbClr val="969696"/>
          </a:solidFill>
          <a:prstDash val="solid"/>
          <a:round/>
          <a:headEnd type="none" w="med" len="med"/>
          <a:tailEnd type="none" w="med" len="med"/>
        </a:ln>
        <a:effectLst/>
      </a:spPr>
      <a:bodyPr vert="horz" wrap="square" lIns="91440" tIns="91440" rIns="91440" bIns="91440" numCol="1" rtlCol="0" anchor="ctr"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rgbClr val="969696"/>
          </a:solidFill>
          <a:prstDash val="solid"/>
          <a:round/>
          <a:headEnd type="none" w="med" len="med"/>
          <a:tailEnd type="none" w="med" len="med"/>
        </a:ln>
        <a:effectLst/>
      </a:spPr>
      <a:bodyPr/>
      <a:lstStyle/>
    </a:lnDef>
    <a:txDef>
      <a:spPr>
        <a:noFill/>
      </a:spPr>
      <a:bodyPr wrap="square" rtlCol="0">
        <a:spAutoFit/>
      </a:bodyPr>
      <a:lstStyle>
        <a:defPPr>
          <a:defRPr dirty="0"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MSFT 2014">
      <a:dk1>
        <a:srgbClr val="505050"/>
      </a:dk1>
      <a:lt1>
        <a:srgbClr val="FFFFFF"/>
      </a:lt1>
      <a:dk2>
        <a:srgbClr val="002050"/>
      </a:dk2>
      <a:lt2>
        <a:srgbClr val="F2F2F2"/>
      </a:lt2>
      <a:accent1>
        <a:srgbClr val="0072C6"/>
      </a:accent1>
      <a:accent2>
        <a:srgbClr val="00518E"/>
      </a:accent2>
      <a:accent3>
        <a:srgbClr val="9B4F96"/>
      </a:accent3>
      <a:accent4>
        <a:srgbClr val="68217A"/>
      </a:accent4>
      <a:accent5>
        <a:srgbClr val="969696"/>
      </a:accent5>
      <a:accent6>
        <a:srgbClr val="505050"/>
      </a:accent6>
      <a:hlink>
        <a:srgbClr val="0072C6"/>
      </a:hlink>
      <a:folHlink>
        <a:srgbClr val="00518E"/>
      </a:folHlink>
    </a:clrScheme>
    <a:fontScheme name="MSFT 2014">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2D2D2"/>
        </a:solidFill>
        <a:ln w="9525" cap="flat" cmpd="sng" algn="ctr">
          <a:solidFill>
            <a:srgbClr val="969696"/>
          </a:solidFill>
          <a:prstDash val="solid"/>
          <a:round/>
          <a:headEnd type="none" w="med" len="med"/>
          <a:tailEnd type="none" w="med" len="med"/>
        </a:ln>
        <a:effectLst/>
      </a:spPr>
      <a:bodyPr vert="horz" wrap="square" lIns="91440" tIns="91440" rIns="91440" bIns="91440" numCol="1" rtlCol="0" anchor="ctr"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rgbClr val="969696"/>
          </a:solidFill>
          <a:prstDash val="solid"/>
          <a:round/>
          <a:headEnd type="none" w="med" len="med"/>
          <a:tailEnd type="none" w="med" len="med"/>
        </a:ln>
        <a:effectLst/>
      </a:spPr>
      <a:bodyPr/>
      <a:lstStyle/>
    </a:lnDef>
    <a:txDef>
      <a:spPr>
        <a:noFill/>
      </a:spPr>
      <a:bodyPr wrap="square" rtlCol="0">
        <a:spAutoFit/>
      </a:bodyPr>
      <a:lstStyle>
        <a:defPPr>
          <a:defRPr dirty="0"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226315EDCA17418886F526148072A1" ma:contentTypeVersion="11" ma:contentTypeDescription="Create a new document." ma:contentTypeScope="" ma:versionID="e87bd78e8b408f9484dd87cea906beb8">
  <xsd:schema xmlns:xsd="http://www.w3.org/2001/XMLSchema" xmlns:xs="http://www.w3.org/2001/XMLSchema" xmlns:p="http://schemas.microsoft.com/office/2006/metadata/properties" xmlns:ns1="http://schemas.microsoft.com/sharepoint/v3" xmlns:ns2="129b2d4d-029d-490d-a31a-657366908f14" targetNamespace="http://schemas.microsoft.com/office/2006/metadata/properties" ma:root="true" ma:fieldsID="4d47c7326b5f2d494087075e40a4a4a6" ns1:_="" ns2:_="">
    <xsd:import namespace="http://schemas.microsoft.com/sharepoint/v3"/>
    <xsd:import namespace="129b2d4d-029d-490d-a31a-657366908f14"/>
    <xsd:element name="properties">
      <xsd:complexType>
        <xsd:sequence>
          <xsd:element name="documentManagement">
            <xsd:complexType>
              <xsd:all>
                <xsd:element ref="ns2:SharedWithUsers" minOccurs="0"/>
                <xsd:element ref="ns2:SharedWithDetails" minOccurs="0"/>
                <xsd:element ref="ns1:_dlc_Exempt"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9b2d4d-029d-490d-a31a-657366908f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0D6A76-E37B-4D9E-BBAF-80C80B4FEA44}">
  <ds:schemaRefs>
    <ds:schemaRef ds:uri="http://schemas.microsoft.com/sharepoint/v3/contenttype/forms"/>
  </ds:schemaRefs>
</ds:datastoreItem>
</file>

<file path=customXml/itemProps2.xml><?xml version="1.0" encoding="utf-8"?>
<ds:datastoreItem xmlns:ds="http://schemas.openxmlformats.org/officeDocument/2006/customXml" ds:itemID="{F39621E0-0001-4D3D-8088-52DF5B50B3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9b2d4d-029d-490d-a31a-657366908f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47660-923C-40DE-91A0-525217044827}">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29b2d4d-029d-490d-a31a-657366908f1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4780</TotalTime>
  <Words>1387</Words>
  <Application>Microsoft Office PowerPoint</Application>
  <PresentationFormat>Widescreen</PresentationFormat>
  <Paragraphs>272</Paragraphs>
  <Slides>17</Slides>
  <Notes>10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0" baseType="lpstr">
      <vt:lpstr>Arial</vt:lpstr>
      <vt:lpstr>Calibri</vt:lpstr>
      <vt:lpstr>Segoe UI</vt:lpstr>
      <vt:lpstr>Segoe UI Light</vt:lpstr>
      <vt:lpstr>Segoe UI Semibold</vt:lpstr>
      <vt:lpstr>Segoe UI Semilight</vt:lpstr>
      <vt:lpstr>Trebuchet MS</vt:lpstr>
      <vt:lpstr>Verdana</vt:lpstr>
      <vt:lpstr>Wingdings</vt:lpstr>
      <vt:lpstr>Office Theme</vt:lpstr>
      <vt:lpstr>blank</vt:lpstr>
      <vt:lpstr>1_blank</vt:lpstr>
      <vt:lpstr>think-cell Slide</vt:lpstr>
      <vt:lpstr>Blockchain as a Service</vt:lpstr>
      <vt:lpstr>PowerPoint Presentation</vt:lpstr>
      <vt:lpstr>Tenets  of our Strategy</vt:lpstr>
      <vt:lpstr>PowerPoint Presentation</vt:lpstr>
      <vt:lpstr>1 – Create a tight feedback loop between POCs &amp; MS engineering to enable quick iterations on our offerings</vt:lpstr>
      <vt:lpstr>2 – Drive partner innovation and scale by providing blockchain tools and pre-configured solutions through our marketplaces  </vt:lpstr>
      <vt:lpstr>PowerPoint Presentation</vt:lpstr>
      <vt:lpstr>PowerPoint Presentation</vt:lpstr>
      <vt:lpstr>PowerPoint Presentation</vt:lpstr>
      <vt:lpstr>PowerPoint Presentation</vt:lpstr>
      <vt:lpstr>PowerPoint Presentation</vt:lpstr>
      <vt:lpstr>Blockchain development</vt:lpstr>
      <vt:lpstr>Developer Workflow</vt:lpstr>
      <vt:lpstr>Blockapps</vt:lpstr>
      <vt:lpstr>Truffle</vt:lpstr>
      <vt:lpstr>Visual Studio</vt:lpstr>
      <vt:lpstr>What’s next / what’s missing?</vt:lpstr>
    </vt:vector>
  </TitlesOfParts>
  <Company>Microsoft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Blockchain Overview</dc:title>
  <dc:creator>Zeyad Rajabi</dc:creator>
  <cp:lastModifiedBy>Cale Teeter</cp:lastModifiedBy>
  <cp:revision>19</cp:revision>
  <dcterms:created xsi:type="dcterms:W3CDTF">2016-08-27T21:28:02Z</dcterms:created>
  <dcterms:modified xsi:type="dcterms:W3CDTF">2017-03-14T18:22:23Z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0x01010040226315EDCA17418886F526148072A1</vt:lpwstr>
  </property>
</Properties>
</file>